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8" r:id="rId3"/>
    <p:sldId id="257" r:id="rId4"/>
    <p:sldId id="259" r:id="rId5"/>
    <p:sldId id="260" r:id="rId6"/>
    <p:sldId id="261" r:id="rId7"/>
    <p:sldId id="268" r:id="rId8"/>
    <p:sldId id="269" r:id="rId9"/>
    <p:sldId id="270" r:id="rId10"/>
    <p:sldId id="271" r:id="rId11"/>
    <p:sldId id="262" r:id="rId12"/>
    <p:sldId id="266" r:id="rId13"/>
    <p:sldId id="264" r:id="rId14"/>
    <p:sldId id="265" r:id="rId15"/>
    <p:sldId id="267"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68" d="100"/>
          <a:sy n="68" d="100"/>
        </p:scale>
        <p:origin x="-3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71787-48B4-4790-9492-F85EE250660E}" type="datetimeFigureOut">
              <a:rPr kumimoji="1" lang="ja-JP" altLang="en-US" smtClean="0"/>
              <a:t>2008/3/13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AF3090-0B01-4C07-A5D6-A204012EEDA0}"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AF3090-0B01-4C07-A5D6-A204012EEDA0}" type="slidenum">
              <a:rPr kumimoji="1" lang="ja-JP" altLang="en-US" smtClean="0"/>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134E4C29-52A4-42EA-933B-E5CC16A0A2F4}" type="datetimeFigureOut">
              <a:rPr kumimoji="1" lang="ja-JP" altLang="en-US" smtClean="0"/>
              <a:pPr/>
              <a:t>2008/3/13</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9ED0980C-5FC4-426F-8D60-426A02CB31AE}"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34E4C29-52A4-42EA-933B-E5CC16A0A2F4}" type="datetimeFigureOut">
              <a:rPr kumimoji="1" lang="ja-JP" altLang="en-US" smtClean="0"/>
              <a:pPr/>
              <a:t>2008/3/13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D0980C-5FC4-426F-8D60-426A02CB31A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34E4C29-52A4-42EA-933B-E5CC16A0A2F4}" type="datetimeFigureOut">
              <a:rPr kumimoji="1" lang="ja-JP" altLang="en-US" smtClean="0"/>
              <a:pPr/>
              <a:t>2008/3/13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D0980C-5FC4-426F-8D60-426A02CB31A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134E4C29-52A4-42EA-933B-E5CC16A0A2F4}" type="datetimeFigureOut">
              <a:rPr kumimoji="1" lang="ja-JP" altLang="en-US" smtClean="0"/>
              <a:pPr/>
              <a:t>2008/3/13</a:t>
            </a:fld>
            <a:endParaRPr kumimoji="1" lang="ja-JP" altLang="en-US"/>
          </a:p>
        </p:txBody>
      </p:sp>
      <p:sp>
        <p:nvSpPr>
          <p:cNvPr id="9" name="スライド番号プレースホルダ 8"/>
          <p:cNvSpPr>
            <a:spLocks noGrp="1"/>
          </p:cNvSpPr>
          <p:nvPr>
            <p:ph type="sldNum" sz="quarter" idx="15"/>
          </p:nvPr>
        </p:nvSpPr>
        <p:spPr/>
        <p:txBody>
          <a:bodyPr rtlCol="0"/>
          <a:lstStyle/>
          <a:p>
            <a:fld id="{9ED0980C-5FC4-426F-8D60-426A02CB31AE}"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134E4C29-52A4-42EA-933B-E5CC16A0A2F4}" type="datetimeFigureOut">
              <a:rPr kumimoji="1" lang="ja-JP" altLang="en-US" smtClean="0"/>
              <a:pPr/>
              <a:t>2008/3/13</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9ED0980C-5FC4-426F-8D60-426A02CB31AE}"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34E4C29-52A4-42EA-933B-E5CC16A0A2F4}" type="datetimeFigureOut">
              <a:rPr kumimoji="1" lang="ja-JP" altLang="en-US" smtClean="0"/>
              <a:pPr/>
              <a:t>2008/3/13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D0980C-5FC4-426F-8D60-426A02CB31AE}"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134E4C29-52A4-42EA-933B-E5CC16A0A2F4}" type="datetimeFigureOut">
              <a:rPr kumimoji="1" lang="ja-JP" altLang="en-US" smtClean="0"/>
              <a:pPr/>
              <a:t>2008/3/13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ED0980C-5FC4-426F-8D60-426A02CB31AE}"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134E4C29-52A4-42EA-933B-E5CC16A0A2F4}" type="datetimeFigureOut">
              <a:rPr kumimoji="1" lang="ja-JP" altLang="en-US" smtClean="0"/>
              <a:pPr/>
              <a:t>2008/3/13</a:t>
            </a:fld>
            <a:endParaRPr kumimoji="1" lang="ja-JP" altLang="en-US"/>
          </a:p>
        </p:txBody>
      </p:sp>
      <p:sp>
        <p:nvSpPr>
          <p:cNvPr id="7" name="スライド番号プレースホルダ 6"/>
          <p:cNvSpPr>
            <a:spLocks noGrp="1"/>
          </p:cNvSpPr>
          <p:nvPr>
            <p:ph type="sldNum" sz="quarter" idx="11"/>
          </p:nvPr>
        </p:nvSpPr>
        <p:spPr/>
        <p:txBody>
          <a:bodyPr rtlCol="0"/>
          <a:lstStyle/>
          <a:p>
            <a:fld id="{9ED0980C-5FC4-426F-8D60-426A02CB31AE}"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34E4C29-52A4-42EA-933B-E5CC16A0A2F4}" type="datetimeFigureOut">
              <a:rPr kumimoji="1" lang="ja-JP" altLang="en-US" smtClean="0"/>
              <a:pPr/>
              <a:t>2008/3/13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ED0980C-5FC4-426F-8D60-426A02CB31A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134E4C29-52A4-42EA-933B-E5CC16A0A2F4}" type="datetimeFigureOut">
              <a:rPr kumimoji="1" lang="ja-JP" altLang="en-US" smtClean="0"/>
              <a:pPr/>
              <a:t>2008/3/13</a:t>
            </a:fld>
            <a:endParaRPr kumimoji="1" lang="ja-JP" altLang="en-US"/>
          </a:p>
        </p:txBody>
      </p:sp>
      <p:sp>
        <p:nvSpPr>
          <p:cNvPr id="22" name="スライド番号プレースホルダ 21"/>
          <p:cNvSpPr>
            <a:spLocks noGrp="1"/>
          </p:cNvSpPr>
          <p:nvPr>
            <p:ph type="sldNum" sz="quarter" idx="15"/>
          </p:nvPr>
        </p:nvSpPr>
        <p:spPr/>
        <p:txBody>
          <a:bodyPr rtlCol="0"/>
          <a:lstStyle/>
          <a:p>
            <a:fld id="{9ED0980C-5FC4-426F-8D60-426A02CB31AE}"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134E4C29-52A4-42EA-933B-E5CC16A0A2F4}" type="datetimeFigureOut">
              <a:rPr kumimoji="1" lang="ja-JP" altLang="en-US" smtClean="0"/>
              <a:pPr/>
              <a:t>2008/3/13</a:t>
            </a:fld>
            <a:endParaRPr kumimoji="1" lang="ja-JP" altLang="en-US"/>
          </a:p>
        </p:txBody>
      </p:sp>
      <p:sp>
        <p:nvSpPr>
          <p:cNvPr id="18" name="スライド番号プレースホルダ 17"/>
          <p:cNvSpPr>
            <a:spLocks noGrp="1"/>
          </p:cNvSpPr>
          <p:nvPr>
            <p:ph type="sldNum" sz="quarter" idx="11"/>
          </p:nvPr>
        </p:nvSpPr>
        <p:spPr/>
        <p:txBody>
          <a:bodyPr rtlCol="0"/>
          <a:lstStyle/>
          <a:p>
            <a:fld id="{9ED0980C-5FC4-426F-8D60-426A02CB31AE}"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34E4C29-52A4-42EA-933B-E5CC16A0A2F4}" type="datetimeFigureOut">
              <a:rPr kumimoji="1" lang="ja-JP" altLang="en-US" smtClean="0"/>
              <a:pPr/>
              <a:t>2008/3/13</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D0980C-5FC4-426F-8D60-426A02CB31A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6000" dirty="0" smtClean="0"/>
              <a:t>インターネット使用による弊害</a:t>
            </a:r>
            <a:endParaRPr kumimoji="1" lang="ja-JP" altLang="en-US" sz="6000" dirty="0"/>
          </a:p>
        </p:txBody>
      </p:sp>
      <p:sp>
        <p:nvSpPr>
          <p:cNvPr id="3" name="サブタイトル 2"/>
          <p:cNvSpPr>
            <a:spLocks noGrp="1"/>
          </p:cNvSpPr>
          <p:nvPr>
            <p:ph type="subTitle" idx="1"/>
          </p:nvPr>
        </p:nvSpPr>
        <p:spPr>
          <a:xfrm>
            <a:off x="6715140" y="4571984"/>
            <a:ext cx="1643058" cy="2143164"/>
          </a:xfrm>
        </p:spPr>
        <p:txBody>
          <a:bodyPr>
            <a:normAutofit/>
          </a:bodyPr>
          <a:lstStyle/>
          <a:p>
            <a:r>
              <a:rPr kumimoji="1" lang="ja-JP" altLang="en-US" dirty="0" smtClean="0"/>
              <a:t>佐藤広太　　　</a:t>
            </a:r>
            <a:endParaRPr kumimoji="1" lang="en-US" altLang="ja-JP" dirty="0" smtClean="0"/>
          </a:p>
          <a:p>
            <a:r>
              <a:rPr lang="ja-JP" altLang="en-US" dirty="0" smtClean="0"/>
              <a:t>川村俊明</a:t>
            </a:r>
            <a:endParaRPr lang="en-US" altLang="ja-JP" dirty="0" smtClean="0"/>
          </a:p>
          <a:p>
            <a:r>
              <a:rPr kumimoji="1" lang="ja-JP" altLang="en-US" dirty="0" smtClean="0"/>
              <a:t>角川雄太</a:t>
            </a:r>
            <a:endParaRPr kumimoji="1" lang="en-US" altLang="ja-JP" dirty="0" smtClean="0"/>
          </a:p>
          <a:p>
            <a:r>
              <a:rPr lang="ja-JP" altLang="en-US" dirty="0" smtClean="0"/>
              <a:t>川村優人</a:t>
            </a:r>
            <a:endParaRPr lang="en-US" altLang="ja-JP" dirty="0" smtClean="0"/>
          </a:p>
          <a:p>
            <a:r>
              <a:rPr kumimoji="1" lang="ja-JP" altLang="en-US" dirty="0" smtClean="0"/>
              <a:t>大塚龍八</a:t>
            </a:r>
            <a:endParaRPr kumimoji="1" lang="en-US" altLang="ja-JP" dirty="0" smtClean="0"/>
          </a:p>
          <a:p>
            <a:r>
              <a:rPr kumimoji="1" lang="ja-JP" altLang="en-US" dirty="0" smtClean="0"/>
              <a:t>松田幸作</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74638"/>
            <a:ext cx="7467600" cy="1154112"/>
          </a:xfrm>
        </p:spPr>
        <p:txBody>
          <a:bodyPr/>
          <a:lstStyle/>
          <a:p>
            <a:r>
              <a:rPr lang="ja-JP" altLang="en-US" dirty="0" smtClean="0"/>
              <a:t/>
            </a:r>
            <a:br>
              <a:rPr lang="ja-JP" altLang="en-US" dirty="0" smtClean="0"/>
            </a:br>
            <a:endParaRPr kumimoji="1" lang="ja-JP" altLang="en-US" dirty="0"/>
          </a:p>
        </p:txBody>
      </p:sp>
      <p:sp>
        <p:nvSpPr>
          <p:cNvPr id="6" name="コンテンツ プレースホルダ 5"/>
          <p:cNvSpPr>
            <a:spLocks noGrp="1"/>
          </p:cNvSpPr>
          <p:nvPr>
            <p:ph sz="quarter" idx="4294967295"/>
          </p:nvPr>
        </p:nvSpPr>
        <p:spPr>
          <a:xfrm>
            <a:off x="357158" y="642918"/>
            <a:ext cx="8143932" cy="5688031"/>
          </a:xfrm>
        </p:spPr>
        <p:txBody>
          <a:bodyPr>
            <a:normAutofit fontScale="85000" lnSpcReduction="10000"/>
          </a:bodyPr>
          <a:lstStyle/>
          <a:p>
            <a:pPr>
              <a:buFont typeface="Wingdings" pitchFamily="2" charset="2"/>
              <a:buChar char="l"/>
            </a:pPr>
            <a:r>
              <a:rPr kumimoji="1" lang="ja-JP" altLang="en-US" sz="3200" dirty="0" smtClean="0"/>
              <a:t>結果</a:t>
            </a:r>
            <a:endParaRPr lang="ja-JP" altLang="en-US" dirty="0" smtClean="0"/>
          </a:p>
          <a:p>
            <a:pPr>
              <a:buNone/>
            </a:pPr>
            <a:r>
              <a:rPr lang="en-US" altLang="ja-JP" dirty="0" smtClean="0"/>
              <a:t>	</a:t>
            </a:r>
            <a:r>
              <a:rPr lang="ja-JP" altLang="en-US" dirty="0" smtClean="0"/>
              <a:t>インターネット</a:t>
            </a:r>
            <a:r>
              <a:rPr lang="ja-JP" altLang="en-US" dirty="0" smtClean="0"/>
              <a:t>中毒尺度上で、</a:t>
            </a:r>
            <a:r>
              <a:rPr lang="en-US" altLang="ja-JP" dirty="0" smtClean="0"/>
              <a:t>Young 8 </a:t>
            </a:r>
            <a:r>
              <a:rPr lang="ja-JP" altLang="en-US" dirty="0" smtClean="0"/>
              <a:t>）の基準では</a:t>
            </a:r>
            <a:r>
              <a:rPr lang="ja-JP" altLang="en-US" dirty="0" smtClean="0"/>
              <a:t>、</a:t>
            </a:r>
            <a:endParaRPr lang="en-US" altLang="ja-JP" dirty="0" smtClean="0"/>
          </a:p>
          <a:p>
            <a:pPr>
              <a:buNone/>
            </a:pPr>
            <a:r>
              <a:rPr lang="en-US" altLang="ja-JP" dirty="0" smtClean="0"/>
              <a:t>	</a:t>
            </a:r>
            <a:r>
              <a:rPr lang="ja-JP" altLang="en-US" dirty="0" smtClean="0"/>
              <a:t>合計値</a:t>
            </a:r>
            <a:r>
              <a:rPr lang="ja-JP" altLang="en-US" dirty="0" smtClean="0"/>
              <a:t>が</a:t>
            </a:r>
            <a:r>
              <a:rPr lang="en-US" altLang="ja-JP" dirty="0" smtClean="0"/>
              <a:t>20</a:t>
            </a:r>
            <a:r>
              <a:rPr lang="ja-JP" altLang="en-US" dirty="0" smtClean="0"/>
              <a:t>～</a:t>
            </a:r>
            <a:r>
              <a:rPr lang="en-US" altLang="ja-JP" dirty="0" smtClean="0"/>
              <a:t>39</a:t>
            </a:r>
            <a:r>
              <a:rPr lang="ja-JP" altLang="en-US" dirty="0" smtClean="0"/>
              <a:t>点は平均的な</a:t>
            </a:r>
            <a:r>
              <a:rPr lang="ja-JP" altLang="en-US" dirty="0" smtClean="0"/>
              <a:t>オンライン</a:t>
            </a:r>
            <a:r>
              <a:rPr lang="ja-JP" altLang="en-US" dirty="0" smtClean="0"/>
              <a:t>・ユーザー</a:t>
            </a:r>
            <a:r>
              <a:rPr lang="ja-JP" altLang="en-US" dirty="0" smtClean="0"/>
              <a:t>、</a:t>
            </a:r>
            <a:endParaRPr lang="en-US" altLang="ja-JP" dirty="0" smtClean="0"/>
          </a:p>
          <a:p>
            <a:pPr>
              <a:buNone/>
            </a:pPr>
            <a:r>
              <a:rPr lang="en-US" altLang="ja-JP" dirty="0" smtClean="0"/>
              <a:t>	</a:t>
            </a:r>
            <a:r>
              <a:rPr lang="en-US" altLang="ja-JP" dirty="0" smtClean="0"/>
              <a:t>40</a:t>
            </a:r>
            <a:r>
              <a:rPr lang="ja-JP" altLang="en-US" dirty="0" smtClean="0"/>
              <a:t>～</a:t>
            </a:r>
            <a:r>
              <a:rPr lang="en-US" altLang="ja-JP" dirty="0" smtClean="0"/>
              <a:t>69</a:t>
            </a:r>
            <a:r>
              <a:rPr lang="ja-JP" altLang="en-US" dirty="0" smtClean="0"/>
              <a:t>点はインターネットが</a:t>
            </a:r>
            <a:r>
              <a:rPr lang="ja-JP" altLang="en-US" dirty="0" smtClean="0"/>
              <a:t>原因と</a:t>
            </a:r>
            <a:r>
              <a:rPr lang="ja-JP" altLang="en-US" dirty="0" smtClean="0"/>
              <a:t>なる一般的な問題を経験している者</a:t>
            </a:r>
            <a:r>
              <a:rPr lang="ja-JP" altLang="en-US" dirty="0" smtClean="0"/>
              <a:t>、</a:t>
            </a:r>
            <a:endParaRPr lang="en-US" altLang="ja-JP" dirty="0" smtClean="0"/>
          </a:p>
          <a:p>
            <a:pPr>
              <a:buNone/>
            </a:pPr>
            <a:r>
              <a:rPr lang="en-US" altLang="ja-JP" dirty="0" smtClean="0"/>
              <a:t>	</a:t>
            </a:r>
            <a:r>
              <a:rPr lang="en-US" altLang="ja-JP" dirty="0" smtClean="0"/>
              <a:t>70</a:t>
            </a:r>
            <a:r>
              <a:rPr lang="ja-JP" altLang="en-US" dirty="0" smtClean="0"/>
              <a:t>～</a:t>
            </a:r>
            <a:r>
              <a:rPr lang="en-US" altLang="ja-JP" dirty="0" smtClean="0"/>
              <a:t>100 </a:t>
            </a:r>
            <a:r>
              <a:rPr lang="ja-JP" altLang="en-US" dirty="0" smtClean="0"/>
              <a:t>点</a:t>
            </a:r>
            <a:r>
              <a:rPr lang="ja-JP" altLang="en-US" dirty="0" smtClean="0"/>
              <a:t>はインターネットの使用は生活に重大な問題</a:t>
            </a:r>
            <a:r>
              <a:rPr lang="ja-JP" altLang="en-US" dirty="0" smtClean="0"/>
              <a:t>をもたらす者</a:t>
            </a:r>
            <a:endParaRPr lang="en-US" altLang="ja-JP" dirty="0" smtClean="0"/>
          </a:p>
          <a:p>
            <a:pPr>
              <a:buNone/>
            </a:pPr>
            <a:endParaRPr lang="en-US" altLang="ja-JP" dirty="0" smtClean="0"/>
          </a:p>
          <a:p>
            <a:pPr>
              <a:buNone/>
            </a:pPr>
            <a:r>
              <a:rPr lang="ja-JP" altLang="en-US" dirty="0" smtClean="0"/>
              <a:t>その</a:t>
            </a:r>
            <a:r>
              <a:rPr lang="ja-JP" altLang="en-US" dirty="0" smtClean="0"/>
              <a:t>基準を本研究</a:t>
            </a:r>
            <a:r>
              <a:rPr lang="ja-JP" altLang="en-US" dirty="0" smtClean="0"/>
              <a:t>の電子</a:t>
            </a:r>
            <a:r>
              <a:rPr lang="ja-JP" altLang="en-US" dirty="0" smtClean="0"/>
              <a:t>メール中毒尺度に当てはめて</a:t>
            </a:r>
            <a:r>
              <a:rPr lang="ja-JP" altLang="en-US" dirty="0" smtClean="0"/>
              <a:t>、</a:t>
            </a:r>
            <a:endParaRPr lang="en-US" altLang="ja-JP" dirty="0" smtClean="0"/>
          </a:p>
          <a:p>
            <a:pPr>
              <a:buNone/>
            </a:pPr>
            <a:r>
              <a:rPr lang="en-US" altLang="ja-JP" dirty="0" smtClean="0"/>
              <a:t>	40</a:t>
            </a:r>
            <a:r>
              <a:rPr lang="ja-JP" altLang="en-US" dirty="0" smtClean="0"/>
              <a:t>～</a:t>
            </a:r>
            <a:r>
              <a:rPr lang="en-US" altLang="ja-JP" dirty="0" smtClean="0"/>
              <a:t>69</a:t>
            </a:r>
            <a:r>
              <a:rPr lang="ja-JP" altLang="en-US" dirty="0" smtClean="0"/>
              <a:t>点を</a:t>
            </a:r>
            <a:r>
              <a:rPr lang="ja-JP" altLang="en-US" dirty="0" smtClean="0"/>
              <a:t>メール</a:t>
            </a:r>
            <a:r>
              <a:rPr lang="ja-JP" altLang="en-US" dirty="0" smtClean="0"/>
              <a:t>中毒経験者</a:t>
            </a:r>
            <a:r>
              <a:rPr lang="ja-JP" altLang="en-US" dirty="0" smtClean="0"/>
              <a:t>、</a:t>
            </a:r>
            <a:endParaRPr lang="en-US" altLang="ja-JP" dirty="0" smtClean="0"/>
          </a:p>
          <a:p>
            <a:pPr>
              <a:buNone/>
            </a:pPr>
            <a:r>
              <a:rPr lang="en-US" altLang="ja-JP" dirty="0" smtClean="0"/>
              <a:t>	70</a:t>
            </a:r>
            <a:r>
              <a:rPr lang="ja-JP" altLang="en-US" dirty="0" smtClean="0"/>
              <a:t>～</a:t>
            </a:r>
            <a:r>
              <a:rPr lang="en-US" altLang="ja-JP" dirty="0" smtClean="0"/>
              <a:t>100</a:t>
            </a:r>
            <a:r>
              <a:rPr lang="ja-JP" altLang="en-US" dirty="0" smtClean="0"/>
              <a:t>点をメール中毒者と</a:t>
            </a:r>
            <a:r>
              <a:rPr lang="ja-JP" altLang="en-US" dirty="0" smtClean="0"/>
              <a:t>した。</a:t>
            </a:r>
            <a:endParaRPr lang="en-US" altLang="ja-JP" dirty="0" smtClean="0"/>
          </a:p>
          <a:p>
            <a:pPr>
              <a:buNone/>
            </a:pPr>
            <a:r>
              <a:rPr lang="en-US" altLang="ja-JP" dirty="0" smtClean="0"/>
              <a:t>	</a:t>
            </a:r>
            <a:r>
              <a:rPr lang="ja-JP" altLang="en-US" dirty="0" smtClean="0"/>
              <a:t>この</a:t>
            </a:r>
            <a:r>
              <a:rPr lang="ja-JP" altLang="en-US" dirty="0" smtClean="0"/>
              <a:t>基準により、結果を分類すると</a:t>
            </a:r>
            <a:r>
              <a:rPr lang="ja-JP" altLang="en-US" dirty="0" smtClean="0"/>
              <a:t>、</a:t>
            </a:r>
            <a:endParaRPr lang="en-US" altLang="ja-JP" dirty="0" smtClean="0"/>
          </a:p>
          <a:p>
            <a:pPr>
              <a:buNone/>
            </a:pPr>
            <a:r>
              <a:rPr lang="en-US" altLang="ja-JP" dirty="0" smtClean="0"/>
              <a:t>	</a:t>
            </a:r>
            <a:r>
              <a:rPr lang="ja-JP" altLang="en-US" dirty="0" smtClean="0"/>
              <a:t>中毒経験者</a:t>
            </a:r>
            <a:r>
              <a:rPr lang="ja-JP" altLang="en-US" dirty="0" smtClean="0"/>
              <a:t>は</a:t>
            </a:r>
            <a:r>
              <a:rPr lang="en-US" altLang="ja-JP" dirty="0" smtClean="0"/>
              <a:t>26.7%</a:t>
            </a:r>
            <a:r>
              <a:rPr lang="ja-JP" altLang="en-US" dirty="0" smtClean="0"/>
              <a:t>（</a:t>
            </a:r>
            <a:r>
              <a:rPr lang="en-US" altLang="ja-JP" dirty="0" smtClean="0"/>
              <a:t>116</a:t>
            </a:r>
            <a:r>
              <a:rPr lang="ja-JP" altLang="en-US" dirty="0" smtClean="0"/>
              <a:t>人）、中毒者は</a:t>
            </a:r>
            <a:r>
              <a:rPr lang="en-US" altLang="ja-JP" dirty="0" smtClean="0"/>
              <a:t>0.9%</a:t>
            </a:r>
            <a:r>
              <a:rPr lang="ja-JP" altLang="en-US" dirty="0" smtClean="0"/>
              <a:t>（ </a:t>
            </a:r>
            <a:r>
              <a:rPr lang="en-US" altLang="ja-JP" dirty="0" smtClean="0"/>
              <a:t>4 </a:t>
            </a:r>
            <a:r>
              <a:rPr lang="ja-JP" altLang="en-US" dirty="0" smtClean="0"/>
              <a:t>人</a:t>
            </a:r>
            <a:r>
              <a:rPr lang="ja-JP" altLang="en-US" dirty="0" smtClean="0"/>
              <a:t>）。</a:t>
            </a:r>
            <a:endParaRPr lang="en-US" altLang="ja-JP" dirty="0" smtClean="0"/>
          </a:p>
          <a:p>
            <a:pPr>
              <a:buNone/>
            </a:pPr>
            <a:endParaRPr lang="en-US" altLang="ja-JP" dirty="0" smtClean="0"/>
          </a:p>
          <a:p>
            <a:pPr>
              <a:buNone/>
            </a:pPr>
            <a:r>
              <a:rPr lang="ja-JP" altLang="en-US" dirty="0" smtClean="0"/>
              <a:t>自由記述</a:t>
            </a:r>
            <a:r>
              <a:rPr lang="ja-JP" altLang="en-US" dirty="0" smtClean="0"/>
              <a:t>で、中毒自覚者</a:t>
            </a:r>
            <a:r>
              <a:rPr lang="en-US" altLang="ja-JP" dirty="0" smtClean="0"/>
              <a:t>10.4%</a:t>
            </a:r>
            <a:r>
              <a:rPr lang="ja-JP" altLang="en-US" dirty="0" smtClean="0"/>
              <a:t>（</a:t>
            </a:r>
            <a:r>
              <a:rPr lang="en-US" altLang="ja-JP" dirty="0" smtClean="0"/>
              <a:t>45</a:t>
            </a:r>
            <a:r>
              <a:rPr lang="ja-JP" altLang="en-US" dirty="0" smtClean="0"/>
              <a:t>人）、中毒でない者</a:t>
            </a:r>
            <a:r>
              <a:rPr lang="en-US" altLang="ja-JP" dirty="0" smtClean="0"/>
              <a:t>84.1%</a:t>
            </a:r>
            <a:r>
              <a:rPr lang="ja-JP" altLang="en-US" dirty="0" smtClean="0"/>
              <a:t>（</a:t>
            </a:r>
            <a:r>
              <a:rPr lang="en-US" altLang="ja-JP" dirty="0" smtClean="0"/>
              <a:t>365</a:t>
            </a:r>
            <a:r>
              <a:rPr lang="ja-JP" altLang="en-US" dirty="0" smtClean="0"/>
              <a:t>人</a:t>
            </a:r>
            <a:r>
              <a:rPr lang="ja-JP" altLang="en-US" dirty="0" smtClean="0"/>
              <a:t>）、わからない</a:t>
            </a:r>
            <a:r>
              <a:rPr lang="en-US" altLang="ja-JP" dirty="0" smtClean="0"/>
              <a:t>3.6% </a:t>
            </a:r>
            <a:r>
              <a:rPr lang="ja-JP" altLang="en-US" dirty="0" smtClean="0"/>
              <a:t>（</a:t>
            </a:r>
            <a:r>
              <a:rPr lang="en-US" altLang="ja-JP" dirty="0" smtClean="0"/>
              <a:t>16</a:t>
            </a:r>
            <a:r>
              <a:rPr lang="ja-JP" altLang="en-US" dirty="0" smtClean="0"/>
              <a:t>人）</a:t>
            </a:r>
            <a:r>
              <a:rPr lang="ja-JP" altLang="en-US" dirty="0" smtClean="0"/>
              <a:t>、</a:t>
            </a:r>
            <a:endParaRPr lang="en-US" altLang="ja-JP" dirty="0" smtClean="0"/>
          </a:p>
          <a:p>
            <a:pPr>
              <a:buNone/>
            </a:pPr>
            <a:r>
              <a:rPr lang="en-US" altLang="ja-JP" dirty="0" smtClean="0"/>
              <a:t>	</a:t>
            </a:r>
            <a:r>
              <a:rPr lang="ja-JP" altLang="en-US" dirty="0" smtClean="0"/>
              <a:t>以前</a:t>
            </a:r>
            <a:r>
              <a:rPr lang="ja-JP" altLang="en-US" dirty="0" smtClean="0"/>
              <a:t>は中毒であり現在は違う</a:t>
            </a:r>
            <a:r>
              <a:rPr lang="en-US" altLang="ja-JP" dirty="0" smtClean="0"/>
              <a:t>1.8%</a:t>
            </a:r>
            <a:r>
              <a:rPr lang="ja-JP" altLang="en-US" dirty="0" smtClean="0"/>
              <a:t>（ </a:t>
            </a:r>
            <a:r>
              <a:rPr lang="en-US" altLang="ja-JP" dirty="0" smtClean="0"/>
              <a:t>8 </a:t>
            </a:r>
            <a:r>
              <a:rPr lang="ja-JP" altLang="en-US" dirty="0" smtClean="0"/>
              <a:t>人）	</a:t>
            </a:r>
          </a:p>
          <a:p>
            <a:pPr>
              <a:buFont typeface="Wingdings" pitchFamily="2" charset="2"/>
              <a:buChar char="l"/>
            </a:pPr>
            <a:endParaRPr kumimoji="1" lang="en-US" altLang="ja-JP" dirty="0" smtClean="0"/>
          </a:p>
          <a:p>
            <a:pPr>
              <a:buNone/>
            </a:pP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右矢印 6"/>
          <p:cNvSpPr/>
          <p:nvPr/>
        </p:nvSpPr>
        <p:spPr>
          <a:xfrm>
            <a:off x="3857620" y="321468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929190" y="2857496"/>
            <a:ext cx="3857652" cy="1200329"/>
          </a:xfrm>
          <a:prstGeom prst="rect">
            <a:avLst/>
          </a:prstGeom>
          <a:noFill/>
        </p:spPr>
        <p:txBody>
          <a:bodyPr wrap="square" rtlCol="0">
            <a:spAutoFit/>
          </a:bodyPr>
          <a:lstStyle/>
          <a:p>
            <a:r>
              <a:rPr lang="ja-JP" altLang="en-US" sz="2400" dirty="0" smtClean="0"/>
              <a:t>若者の間ではインターネット中毒者よりも、メール中毒者の存在が考えられる。</a:t>
            </a:r>
            <a:endParaRPr kumimoji="1" lang="ja-JP" altLang="en-US" sz="2400" dirty="0"/>
          </a:p>
        </p:txBody>
      </p:sp>
      <p:sp>
        <p:nvSpPr>
          <p:cNvPr id="11" name="タイトル 10"/>
          <p:cNvSpPr>
            <a:spLocks noGrp="1"/>
          </p:cNvSpPr>
          <p:nvPr>
            <p:ph type="title"/>
          </p:nvPr>
        </p:nvSpPr>
        <p:spPr>
          <a:xfrm>
            <a:off x="857224" y="142852"/>
            <a:ext cx="7543800" cy="1143000"/>
          </a:xfrm>
        </p:spPr>
        <p:txBody>
          <a:bodyPr/>
          <a:lstStyle/>
          <a:p>
            <a:r>
              <a:rPr lang="ja-JP" altLang="en-US" dirty="0" smtClean="0"/>
              <a:t>なぜ日本の学生に当てはまらないのか？</a:t>
            </a:r>
            <a:endParaRPr kumimoji="1" lang="ja-JP" altLang="en-US" dirty="0"/>
          </a:p>
        </p:txBody>
      </p:sp>
      <p:sp>
        <p:nvSpPr>
          <p:cNvPr id="13" name="テキスト ボックス 12"/>
          <p:cNvSpPr txBox="1"/>
          <p:nvPr/>
        </p:nvSpPr>
        <p:spPr>
          <a:xfrm>
            <a:off x="214282" y="2786058"/>
            <a:ext cx="3571900" cy="1477328"/>
          </a:xfrm>
          <a:prstGeom prst="rect">
            <a:avLst/>
          </a:prstGeom>
          <a:noFill/>
        </p:spPr>
        <p:txBody>
          <a:bodyPr wrap="square" rtlCol="0">
            <a:spAutoFit/>
          </a:bodyPr>
          <a:lstStyle/>
          <a:p>
            <a:r>
              <a:rPr lang="ja-JP" altLang="en-US" sz="2400" dirty="0" smtClean="0"/>
              <a:t>パソコンは使わないが、携帯電話でのメールのやりとりをやっている人が多い。</a:t>
            </a:r>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1538" y="1857364"/>
            <a:ext cx="6786610" cy="830997"/>
          </a:xfrm>
          <a:prstGeom prst="rect">
            <a:avLst/>
          </a:prstGeom>
          <a:noFill/>
        </p:spPr>
        <p:txBody>
          <a:bodyPr wrap="square" rtlCol="0">
            <a:spAutoFit/>
          </a:bodyPr>
          <a:lstStyle/>
          <a:p>
            <a:r>
              <a:rPr kumimoji="1" lang="ja-JP" altLang="en-US" sz="2400" dirty="0" smtClean="0"/>
              <a:t>インターネット中毒の度合いを調査するために</a:t>
            </a:r>
            <a:endParaRPr kumimoji="1" lang="en-US" altLang="ja-JP" sz="2400" dirty="0" smtClean="0"/>
          </a:p>
          <a:p>
            <a:r>
              <a:rPr kumimoji="1" lang="ja-JP" altLang="en-US" sz="2400" dirty="0" smtClean="0"/>
              <a:t>次のようなアンケートをメンバー内で行いました。</a:t>
            </a:r>
            <a:endParaRPr kumimoji="1" lang="ja-JP" altLang="en-US" sz="2400" dirty="0"/>
          </a:p>
        </p:txBody>
      </p:sp>
      <p:sp>
        <p:nvSpPr>
          <p:cNvPr id="5" name="テキスト ボックス 4"/>
          <p:cNvSpPr txBox="1"/>
          <p:nvPr/>
        </p:nvSpPr>
        <p:spPr>
          <a:xfrm>
            <a:off x="642910" y="4643446"/>
            <a:ext cx="7786742" cy="923330"/>
          </a:xfrm>
          <a:prstGeom prst="rect">
            <a:avLst/>
          </a:prstGeom>
          <a:noFill/>
        </p:spPr>
        <p:txBody>
          <a:bodyPr wrap="square" rtlCol="0">
            <a:spAutoFit/>
          </a:bodyPr>
          <a:lstStyle/>
          <a:p>
            <a:r>
              <a:rPr kumimoji="1" lang="ja-JP" altLang="en-US" dirty="0" smtClean="0"/>
              <a:t>アンケート内容は以下の資料を参考にしました。</a:t>
            </a:r>
            <a:endParaRPr kumimoji="1" lang="en-US" altLang="ja-JP" dirty="0" smtClean="0"/>
          </a:p>
          <a:p>
            <a:r>
              <a:rPr lang="ja-JP" altLang="en-US" dirty="0" smtClean="0"/>
              <a:t>大学生のインターネット中毒とインターネット不安の関連についての実証的研究</a:t>
            </a:r>
            <a:endParaRPr kumimoji="1" lang="en-US" altLang="ja-JP" dirty="0" smtClean="0"/>
          </a:p>
          <a:p>
            <a:r>
              <a:rPr lang="en-US" dirty="0" smtClean="0"/>
              <a:t>http://gauge.u</a:t>
            </a:r>
            <a:r>
              <a:rPr lang="en-US" altLang="ja-JP" dirty="0" smtClean="0"/>
              <a:t>-</a:t>
            </a:r>
            <a:r>
              <a:rPr lang="en-US" dirty="0" smtClean="0"/>
              <a:t>gakugei.ac.jp/bulletin/Bulletin2002/Bulletin2002_16.pdf</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2844" y="1142984"/>
            <a:ext cx="8643998" cy="5170646"/>
          </a:xfrm>
          <a:prstGeom prst="rect">
            <a:avLst/>
          </a:prstGeom>
          <a:noFill/>
        </p:spPr>
        <p:txBody>
          <a:bodyPr wrap="square" rtlCol="0">
            <a:spAutoFit/>
          </a:bodyPr>
          <a:lstStyle/>
          <a:p>
            <a:r>
              <a:rPr lang="ja-JP" altLang="en-US" sz="2400" dirty="0" smtClean="0"/>
              <a:t>友人と仲良くするよりも、インターネットで得られる刺激のほうを求めることがあるか</a:t>
            </a:r>
          </a:p>
          <a:p>
            <a:endParaRPr lang="en-US" altLang="ja-JP" sz="2400" dirty="0" smtClean="0"/>
          </a:p>
          <a:p>
            <a:r>
              <a:rPr lang="ja-JP" altLang="en-US" sz="2400" dirty="0" smtClean="0"/>
              <a:t>周囲の誰かに、あなたがインターネットで過ごす時間について文句を言われた事があるか</a:t>
            </a:r>
          </a:p>
          <a:p>
            <a:endParaRPr lang="en-US" altLang="ja-JP" sz="2400" dirty="0" smtClean="0"/>
          </a:p>
          <a:p>
            <a:r>
              <a:rPr lang="ja-JP" altLang="en-US" sz="2400" dirty="0" smtClean="0"/>
              <a:t>インターネットで楽しむことを考えて、現実の生活の問題を頭から締め出そうとすることがあるか</a:t>
            </a:r>
          </a:p>
          <a:p>
            <a:endParaRPr lang="en-US" altLang="ja-JP" sz="2400" dirty="0" smtClean="0"/>
          </a:p>
          <a:p>
            <a:r>
              <a:rPr lang="ja-JP" altLang="en-US" sz="2400" dirty="0" smtClean="0"/>
              <a:t>インターネットをしている最中に誰かに中断された場合、ぶっきらぼうに言い返したり、わめいたり、いらいらしたりするか</a:t>
            </a:r>
            <a:endParaRPr lang="en-US" altLang="ja-JP" sz="2400" dirty="0" smtClean="0"/>
          </a:p>
          <a:p>
            <a:endParaRPr lang="en-US" altLang="ja-JP" sz="2400" dirty="0" smtClean="0"/>
          </a:p>
          <a:p>
            <a:r>
              <a:rPr lang="ja-JP" altLang="en-US" sz="2400" dirty="0" smtClean="0"/>
              <a:t>深夜にインターネットをするために、睡眠不足になることがあるか</a:t>
            </a:r>
            <a:endParaRPr lang="en-US" altLang="ja-JP" sz="2400" dirty="0" smtClean="0"/>
          </a:p>
          <a:p>
            <a:endParaRPr lang="ja-JP" altLang="en-US" dirty="0" smtClean="0"/>
          </a:p>
        </p:txBody>
      </p:sp>
      <p:sp>
        <p:nvSpPr>
          <p:cNvPr id="8" name="正方形/長方形 7"/>
          <p:cNvSpPr/>
          <p:nvPr/>
        </p:nvSpPr>
        <p:spPr>
          <a:xfrm>
            <a:off x="428596" y="357166"/>
            <a:ext cx="7858180" cy="461665"/>
          </a:xfrm>
          <a:prstGeom prst="rect">
            <a:avLst/>
          </a:prstGeom>
        </p:spPr>
        <p:txBody>
          <a:bodyPr wrap="square">
            <a:spAutoFit/>
          </a:bodyPr>
          <a:lstStyle/>
          <a:p>
            <a:pPr algn="ctr"/>
            <a:r>
              <a:rPr lang="ja-JP" altLang="en-US" sz="2400" dirty="0" smtClean="0"/>
              <a:t>次の質問に回答してください。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85720" y="571480"/>
            <a:ext cx="8286808" cy="6278642"/>
          </a:xfrm>
          <a:prstGeom prst="rect">
            <a:avLst/>
          </a:prstGeom>
        </p:spPr>
        <p:txBody>
          <a:bodyPr wrap="square">
            <a:spAutoFit/>
          </a:bodyPr>
          <a:lstStyle/>
          <a:p>
            <a:r>
              <a:rPr lang="ja-JP" altLang="en-US" sz="2400" dirty="0" smtClean="0"/>
              <a:t>インターネットをやっていないときにインターネットのことを考えてぼんやりとしたり、インターネットをしていることを空想したりするか</a:t>
            </a:r>
            <a:endParaRPr lang="en-US" altLang="ja-JP" sz="2400" dirty="0" smtClean="0"/>
          </a:p>
          <a:p>
            <a:endParaRPr lang="en-US" altLang="ja-JP" sz="2400" dirty="0" smtClean="0"/>
          </a:p>
          <a:p>
            <a:r>
              <a:rPr lang="ja-JP" altLang="en-US" sz="2400" dirty="0" smtClean="0"/>
              <a:t>インターネットをしているときに「あと</a:t>
            </a:r>
            <a:r>
              <a:rPr lang="en-US" altLang="ja-JP" sz="2400" dirty="0" smtClean="0"/>
              <a:t>2</a:t>
            </a:r>
            <a:r>
              <a:rPr lang="ja-JP" altLang="en-US" sz="2400" dirty="0" err="1" smtClean="0"/>
              <a:t>、</a:t>
            </a:r>
            <a:r>
              <a:rPr lang="en-US" altLang="ja-JP" sz="2400" dirty="0" smtClean="0"/>
              <a:t>3</a:t>
            </a:r>
            <a:r>
              <a:rPr lang="ja-JP" altLang="en-US" sz="2400" dirty="0" smtClean="0"/>
              <a:t>分だけ」と言い訳するか</a:t>
            </a:r>
          </a:p>
          <a:p>
            <a:endParaRPr lang="en-US" altLang="ja-JP" sz="2400" dirty="0" smtClean="0"/>
          </a:p>
          <a:p>
            <a:r>
              <a:rPr lang="ja-JP" altLang="en-US" sz="2400" dirty="0" smtClean="0"/>
              <a:t>インターネットをしている時間を短くしようとためして失敗したことがあるか</a:t>
            </a:r>
          </a:p>
          <a:p>
            <a:endParaRPr lang="en-US" altLang="ja-JP" sz="2400" dirty="0" smtClean="0"/>
          </a:p>
          <a:p>
            <a:r>
              <a:rPr lang="ja-JP" altLang="en-US" sz="2400" dirty="0" smtClean="0"/>
              <a:t>どれだけ長くインターネットをしていたのかを人に隠そうとするか</a:t>
            </a:r>
            <a:endParaRPr lang="en-US" altLang="ja-JP" sz="2400" dirty="0" smtClean="0"/>
          </a:p>
          <a:p>
            <a:endParaRPr lang="en-US" altLang="ja-JP" sz="2400" dirty="0" smtClean="0"/>
          </a:p>
          <a:p>
            <a:r>
              <a:rPr lang="ja-JP" altLang="en-US" sz="2400" dirty="0" smtClean="0"/>
              <a:t>他の人と出かける代わりに、もっと長い時間をインターネットの</a:t>
            </a:r>
            <a:endParaRPr lang="en-US" altLang="ja-JP" sz="2400" dirty="0" smtClean="0"/>
          </a:p>
          <a:p>
            <a:r>
              <a:rPr lang="ja-JP" altLang="en-US" sz="2400" dirty="0" smtClean="0"/>
              <a:t>やりとりで過ごすほうを選んだことがあるか</a:t>
            </a:r>
            <a:endParaRPr lang="en-US" altLang="ja-JP" sz="2400" dirty="0" smtClean="0"/>
          </a:p>
          <a:p>
            <a:endParaRPr lang="en-US" altLang="ja-JP" sz="2400" dirty="0" smtClean="0"/>
          </a:p>
          <a:p>
            <a:r>
              <a:rPr lang="ja-JP" altLang="en-US" sz="2400" dirty="0" smtClean="0"/>
              <a:t>インターネットをしていないと気分が落ち込み、機嫌が悪くなって、イライラするが、インターネットをするとすぐに解消できるという経験があるか</a:t>
            </a:r>
          </a:p>
          <a:p>
            <a:endParaRPr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00034" y="2357430"/>
            <a:ext cx="7715304" cy="738664"/>
          </a:xfrm>
          <a:prstGeom prst="rect">
            <a:avLst/>
          </a:prstGeom>
          <a:noFill/>
        </p:spPr>
        <p:txBody>
          <a:bodyPr wrap="square" rtlCol="0">
            <a:spAutoFit/>
          </a:bodyPr>
          <a:lstStyle/>
          <a:p>
            <a:r>
              <a:rPr kumimoji="1" lang="ja-JP" altLang="en-US" sz="2400" dirty="0" smtClean="0"/>
              <a:t>結果</a:t>
            </a:r>
            <a:endParaRPr kumimoji="1" lang="en-US" altLang="ja-JP" sz="2400" dirty="0" smtClean="0"/>
          </a:p>
          <a:p>
            <a:endParaRPr kumimoji="1" lang="ja-JP" altLang="en-US" dirty="0"/>
          </a:p>
        </p:txBody>
      </p:sp>
      <p:sp>
        <p:nvSpPr>
          <p:cNvPr id="3" name="テキスト ボックス 2"/>
          <p:cNvSpPr txBox="1"/>
          <p:nvPr/>
        </p:nvSpPr>
        <p:spPr>
          <a:xfrm>
            <a:off x="428596" y="2786058"/>
            <a:ext cx="7715304" cy="2215991"/>
          </a:xfrm>
          <a:prstGeom prst="rect">
            <a:avLst/>
          </a:prstGeom>
          <a:noFill/>
        </p:spPr>
        <p:txBody>
          <a:bodyPr wrap="square" rtlCol="0">
            <a:spAutoFit/>
          </a:bodyPr>
          <a:lstStyle/>
          <a:p>
            <a:r>
              <a:rPr lang="ja-JP" altLang="en-US" sz="2400" dirty="0" smtClean="0"/>
              <a:t>メンバー内では質問内容にはほとんど当てはまらなかった</a:t>
            </a:r>
            <a:r>
              <a:rPr lang="ja-JP" altLang="en-US" sz="2400" dirty="0" smtClean="0"/>
              <a:t>。</a:t>
            </a:r>
            <a:endParaRPr lang="en-US" altLang="ja-JP" sz="2400" dirty="0" smtClean="0"/>
          </a:p>
          <a:p>
            <a:endParaRPr lang="en-US" altLang="ja-JP" sz="2400" dirty="0" smtClean="0"/>
          </a:p>
          <a:p>
            <a:r>
              <a:rPr lang="ja-JP" altLang="en-US" sz="2400" dirty="0" smtClean="0"/>
              <a:t>単純にインターネットという単語を、</a:t>
            </a:r>
            <a:endParaRPr lang="en-US" altLang="ja-JP" sz="2400" dirty="0" smtClean="0"/>
          </a:p>
          <a:p>
            <a:r>
              <a:rPr lang="ja-JP" altLang="en-US" sz="2400" b="1" dirty="0" smtClean="0"/>
              <a:t>メール</a:t>
            </a:r>
            <a:r>
              <a:rPr lang="ja-JP" altLang="en-US" sz="2400" dirty="0" smtClean="0"/>
              <a:t>に置き換えると</a:t>
            </a:r>
            <a:r>
              <a:rPr lang="ja-JP" altLang="en-US" sz="2400" dirty="0" smtClean="0"/>
              <a:t>当てはまる</a:t>
            </a:r>
            <a:r>
              <a:rPr lang="ja-JP" altLang="en-US" sz="2400" dirty="0" smtClean="0"/>
              <a:t>メンバーが</a:t>
            </a:r>
            <a:r>
              <a:rPr lang="ja-JP" altLang="en-US" sz="2400" dirty="0" smtClean="0"/>
              <a:t>いた。</a:t>
            </a:r>
            <a:endParaRPr lang="en-US" altLang="ja-JP" sz="2400" dirty="0" smtClean="0"/>
          </a:p>
          <a:p>
            <a:endParaRPr kumimoji="1" lang="en-US" altLang="ja-JP" dirty="0" smtClean="0"/>
          </a:p>
          <a:p>
            <a:r>
              <a:rPr lang="ja-JP" altLang="en-US" sz="2400" dirty="0" smtClean="0"/>
              <a:t>この研究結果は、私たちにも実感できた。</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buFont typeface="Wingdings" pitchFamily="2" charset="2"/>
              <a:buChar char="Ø"/>
            </a:pPr>
            <a:r>
              <a:rPr kumimoji="1" lang="ja-JP" altLang="en-US" sz="4800" smtClean="0"/>
              <a:t>このテーマを選んだ動機</a:t>
            </a:r>
            <a:endParaRPr kumimoji="1" lang="ja-JP" altLang="en-US" sz="4800" dirty="0"/>
          </a:p>
        </p:txBody>
      </p:sp>
      <p:sp>
        <p:nvSpPr>
          <p:cNvPr id="3" name="コンテンツ プレースホルダ 2"/>
          <p:cNvSpPr>
            <a:spLocks noGrp="1"/>
          </p:cNvSpPr>
          <p:nvPr>
            <p:ph sz="quarter" idx="2"/>
          </p:nvPr>
        </p:nvSpPr>
        <p:spPr/>
        <p:txBody>
          <a:bodyPr/>
          <a:lstStyle/>
          <a:p>
            <a:r>
              <a:rPr kumimoji="1" lang="ja-JP" altLang="en-US" dirty="0" smtClean="0"/>
              <a:t>文献１、２では</a:t>
            </a:r>
            <a:r>
              <a:rPr lang="ja-JP" altLang="en-US" dirty="0" smtClean="0"/>
              <a:t>、　　　　　　　</a:t>
            </a:r>
            <a:r>
              <a:rPr kumimoji="1" lang="ja-JP" altLang="en-US" dirty="0" smtClean="0"/>
              <a:t>インターネット使用の　　順機能を述べていたが、その</a:t>
            </a:r>
            <a:r>
              <a:rPr kumimoji="1" lang="ja-JP" altLang="en-US" b="1" dirty="0" smtClean="0"/>
              <a:t>逆機能</a:t>
            </a:r>
            <a:r>
              <a:rPr kumimoji="1" lang="ja-JP" altLang="en-US" dirty="0" smtClean="0"/>
              <a:t>である</a:t>
            </a:r>
            <a:endParaRPr lang="en-US" altLang="ja-JP" dirty="0" smtClean="0"/>
          </a:p>
          <a:p>
            <a:pPr>
              <a:buNone/>
            </a:pPr>
            <a:r>
              <a:rPr kumimoji="1" lang="ja-JP" altLang="en-US" b="1" dirty="0" smtClean="0"/>
              <a:t>　「弊害」</a:t>
            </a:r>
            <a:r>
              <a:rPr kumimoji="1" lang="ja-JP" altLang="en-US" dirty="0" smtClean="0"/>
              <a:t>についての研究は</a:t>
            </a:r>
            <a:r>
              <a:rPr lang="ja-JP" altLang="en-US" dirty="0" smtClean="0"/>
              <a:t>どうなっているのか？</a:t>
            </a:r>
            <a:endParaRPr kumimoji="1" lang="en-US" altLang="ja-JP" dirty="0" smtClean="0"/>
          </a:p>
          <a:p>
            <a:pPr>
              <a:buNone/>
            </a:pPr>
            <a:endParaRPr kumimoji="1" lang="ja-JP" altLang="en-US" dirty="0"/>
          </a:p>
        </p:txBody>
      </p:sp>
      <p:sp>
        <p:nvSpPr>
          <p:cNvPr id="4" name="テキスト プレースホルダ 3"/>
          <p:cNvSpPr>
            <a:spLocks noGrp="1"/>
          </p:cNvSpPr>
          <p:nvPr>
            <p:ph type="body" sz="quarter" idx="1"/>
          </p:nvPr>
        </p:nvSpPr>
        <p:spPr/>
        <p:txBody>
          <a:bodyPr/>
          <a:lstStyle/>
          <a:p>
            <a:r>
              <a:rPr kumimoji="1" lang="ja-JP" altLang="en-US" smtClean="0"/>
              <a:t>逆機能</a:t>
            </a:r>
            <a:endParaRPr kumimoji="1" lang="ja-JP" altLang="en-US" dirty="0"/>
          </a:p>
        </p:txBody>
      </p:sp>
      <p:sp>
        <p:nvSpPr>
          <p:cNvPr id="7" name="テキスト プレースホルダ 6"/>
          <p:cNvSpPr>
            <a:spLocks noGrp="1"/>
          </p:cNvSpPr>
          <p:nvPr>
            <p:ph type="body" sz="quarter" idx="3"/>
          </p:nvPr>
        </p:nvSpPr>
        <p:spPr/>
        <p:txBody>
          <a:bodyPr/>
          <a:lstStyle/>
          <a:p>
            <a:r>
              <a:rPr kumimoji="1" lang="ja-JP" altLang="en-US" smtClean="0"/>
              <a:t>インターネット中毒</a:t>
            </a:r>
            <a:endParaRPr kumimoji="1" lang="ja-JP" altLang="en-US" dirty="0"/>
          </a:p>
        </p:txBody>
      </p:sp>
      <p:sp>
        <p:nvSpPr>
          <p:cNvPr id="56" name="コンテンツ プレースホルダ 55"/>
          <p:cNvSpPr>
            <a:spLocks noGrp="1"/>
          </p:cNvSpPr>
          <p:nvPr>
            <p:ph sz="quarter" idx="4"/>
          </p:nvPr>
        </p:nvSpPr>
        <p:spPr/>
        <p:txBody>
          <a:bodyPr>
            <a:normAutofit lnSpcReduction="10000"/>
          </a:bodyPr>
          <a:lstStyle/>
          <a:p>
            <a:pPr>
              <a:buFont typeface="Wingdings" pitchFamily="2" charset="2"/>
              <a:buChar char="p"/>
            </a:pPr>
            <a:r>
              <a:rPr kumimoji="1" lang="ja-JP" altLang="en-US" dirty="0" smtClean="0"/>
              <a:t>具体的な弊害</a:t>
            </a:r>
            <a:endParaRPr kumimoji="1" lang="en-US" altLang="ja-JP" dirty="0" smtClean="0"/>
          </a:p>
          <a:p>
            <a:pPr>
              <a:buFont typeface="Arial" pitchFamily="34" charset="0"/>
              <a:buChar char="•"/>
            </a:pPr>
            <a:r>
              <a:rPr kumimoji="1" lang="ja-JP" altLang="en-US" dirty="0" smtClean="0"/>
              <a:t>性犯罪</a:t>
            </a:r>
            <a:endParaRPr kumimoji="1" lang="en-US" altLang="ja-JP" dirty="0" smtClean="0"/>
          </a:p>
          <a:p>
            <a:pPr>
              <a:buFont typeface="Arial" pitchFamily="34" charset="0"/>
              <a:buChar char="•"/>
            </a:pPr>
            <a:r>
              <a:rPr lang="ja-JP" altLang="en-US" dirty="0" smtClean="0"/>
              <a:t>生命に対する軽視</a:t>
            </a:r>
            <a:endParaRPr lang="en-US" altLang="ja-JP" dirty="0" smtClean="0"/>
          </a:p>
          <a:p>
            <a:pPr>
              <a:buFont typeface="Arial" pitchFamily="34" charset="0"/>
              <a:buChar char="•"/>
            </a:pPr>
            <a:r>
              <a:rPr kumimoji="1" lang="ja-JP" altLang="en-US" dirty="0" smtClean="0"/>
              <a:t>身体的能力低下</a:t>
            </a:r>
            <a:endParaRPr kumimoji="1" lang="en-US" altLang="ja-JP" dirty="0" smtClean="0"/>
          </a:p>
          <a:p>
            <a:pPr>
              <a:buNone/>
            </a:pPr>
            <a:r>
              <a:rPr kumimoji="1" lang="ja-JP" altLang="en-US" dirty="0" smtClean="0"/>
              <a:t>以上の弊害に比べ、我々</a:t>
            </a:r>
            <a:endParaRPr kumimoji="1" lang="en-US" altLang="ja-JP" dirty="0" smtClean="0"/>
          </a:p>
          <a:p>
            <a:pPr>
              <a:buNone/>
            </a:pPr>
            <a:r>
              <a:rPr kumimoji="1" lang="ja-JP" altLang="en-US" dirty="0" smtClean="0"/>
              <a:t>大学生に関連性の深い、</a:t>
            </a:r>
            <a:endParaRPr kumimoji="1" lang="en-US" altLang="ja-JP" dirty="0" smtClean="0"/>
          </a:p>
          <a:p>
            <a:pPr>
              <a:buNone/>
            </a:pPr>
            <a:r>
              <a:rPr lang="ja-JP" altLang="en-US" b="1" dirty="0" smtClean="0"/>
              <a:t>インターネット中毒</a:t>
            </a:r>
            <a:r>
              <a:rPr lang="ja-JP" altLang="en-US" dirty="0" smtClean="0"/>
              <a:t>は</a:t>
            </a:r>
            <a:endParaRPr lang="en-US" altLang="ja-JP" dirty="0" smtClean="0"/>
          </a:p>
          <a:p>
            <a:pPr>
              <a:buNone/>
            </a:pPr>
            <a:r>
              <a:rPr kumimoji="1" lang="ja-JP" altLang="en-US" dirty="0" smtClean="0"/>
              <a:t>どのような影響を</a:t>
            </a:r>
            <a:endParaRPr kumimoji="1" lang="en-US" altLang="ja-JP" dirty="0" smtClean="0"/>
          </a:p>
          <a:p>
            <a:pPr>
              <a:buNone/>
            </a:pPr>
            <a:r>
              <a:rPr kumimoji="1" lang="ja-JP" altLang="en-US" dirty="0" smtClean="0"/>
              <a:t>与えているのか？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1"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6">
                                            <p:txEl>
                                              <p:pRg st="0" end="0"/>
                                            </p:txEl>
                                          </p:spTgt>
                                        </p:tgtEl>
                                        <p:attrNameLst>
                                          <p:attrName>style.visibility</p:attrName>
                                        </p:attrNameLst>
                                      </p:cBhvr>
                                      <p:to>
                                        <p:strVal val="visible"/>
                                      </p:to>
                                    </p:set>
                                    <p:anim calcmode="lin" valueType="num">
                                      <p:cBhvr additive="base">
                                        <p:cTn id="27"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6">
                                            <p:txEl>
                                              <p:pRg st="1" end="1"/>
                                            </p:txEl>
                                          </p:spTgt>
                                        </p:tgtEl>
                                        <p:attrNameLst>
                                          <p:attrName>style.visibility</p:attrName>
                                        </p:attrNameLst>
                                      </p:cBhvr>
                                      <p:to>
                                        <p:strVal val="visible"/>
                                      </p:to>
                                    </p:set>
                                    <p:anim calcmode="lin" valueType="num">
                                      <p:cBhvr additive="base">
                                        <p:cTn id="33" dur="500" fill="hold"/>
                                        <p:tgtEl>
                                          <p:spTgt spid="56">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6">
                                            <p:txEl>
                                              <p:pRg st="2" end="2"/>
                                            </p:txEl>
                                          </p:spTgt>
                                        </p:tgtEl>
                                        <p:attrNameLst>
                                          <p:attrName>style.visibility</p:attrName>
                                        </p:attrNameLst>
                                      </p:cBhvr>
                                      <p:to>
                                        <p:strVal val="visible"/>
                                      </p:to>
                                    </p:set>
                                    <p:anim calcmode="lin" valueType="num">
                                      <p:cBhvr additive="base">
                                        <p:cTn id="39"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6">
                                            <p:txEl>
                                              <p:pRg st="3" end="3"/>
                                            </p:txEl>
                                          </p:spTgt>
                                        </p:tgtEl>
                                        <p:attrNameLst>
                                          <p:attrName>style.visibility</p:attrName>
                                        </p:attrNameLst>
                                      </p:cBhvr>
                                      <p:to>
                                        <p:strVal val="visible"/>
                                      </p:to>
                                    </p:set>
                                    <p:anim calcmode="lin" valueType="num">
                                      <p:cBhvr additive="base">
                                        <p:cTn id="45" dur="500" fill="hold"/>
                                        <p:tgtEl>
                                          <p:spTgt spid="56">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6">
                                            <p:txEl>
                                              <p:pRg st="4" end="4"/>
                                            </p:txEl>
                                          </p:spTgt>
                                        </p:tgtEl>
                                        <p:attrNameLst>
                                          <p:attrName>style.visibility</p:attrName>
                                        </p:attrNameLst>
                                      </p:cBhvr>
                                      <p:to>
                                        <p:strVal val="visible"/>
                                      </p:to>
                                    </p:set>
                                    <p:anim calcmode="lin" valueType="num">
                                      <p:cBhvr additive="base">
                                        <p:cTn id="51"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6">
                                            <p:txEl>
                                              <p:pRg st="5" end="5"/>
                                            </p:txEl>
                                          </p:spTgt>
                                        </p:tgtEl>
                                        <p:attrNameLst>
                                          <p:attrName>style.visibility</p:attrName>
                                        </p:attrNameLst>
                                      </p:cBhvr>
                                      <p:to>
                                        <p:strVal val="visible"/>
                                      </p:to>
                                    </p:set>
                                    <p:anim calcmode="lin" valueType="num">
                                      <p:cBhvr additive="base">
                                        <p:cTn id="57" dur="500" fill="hold"/>
                                        <p:tgtEl>
                                          <p:spTgt spid="56">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6">
                                            <p:txEl>
                                              <p:pRg st="6" end="6"/>
                                            </p:txEl>
                                          </p:spTgt>
                                        </p:tgtEl>
                                        <p:attrNameLst>
                                          <p:attrName>style.visibility</p:attrName>
                                        </p:attrNameLst>
                                      </p:cBhvr>
                                      <p:to>
                                        <p:strVal val="visible"/>
                                      </p:to>
                                    </p:set>
                                    <p:anim calcmode="lin" valueType="num">
                                      <p:cBhvr additive="base">
                                        <p:cTn id="63"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56">
                                            <p:txEl>
                                              <p:pRg st="7" end="7"/>
                                            </p:txEl>
                                          </p:spTgt>
                                        </p:tgtEl>
                                        <p:attrNameLst>
                                          <p:attrName>style.visibility</p:attrName>
                                        </p:attrNameLst>
                                      </p:cBhvr>
                                      <p:to>
                                        <p:strVal val="visible"/>
                                      </p:to>
                                    </p:set>
                                    <p:anim calcmode="lin" valueType="num">
                                      <p:cBhvr additive="base">
                                        <p:cTn id="69" dur="500" fill="hold"/>
                                        <p:tgtEl>
                                          <p:spTgt spid="56">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56">
                                            <p:txEl>
                                              <p:pRg st="8" end="8"/>
                                            </p:txEl>
                                          </p:spTgt>
                                        </p:tgtEl>
                                        <p:attrNameLst>
                                          <p:attrName>style.visibility</p:attrName>
                                        </p:attrNameLst>
                                      </p:cBhvr>
                                      <p:to>
                                        <p:strVal val="visible"/>
                                      </p:to>
                                    </p:set>
                                    <p:anim calcmode="lin" valueType="num">
                                      <p:cBhvr additive="base">
                                        <p:cTn id="75"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3" grpId="1" build="p"/>
      <p:bldP spid="5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sz="3200" dirty="0" smtClean="0"/>
              <a:t>１　メディア中毒としてのインターネット中毒</a:t>
            </a:r>
            <a:endParaRPr kumimoji="1" lang="ja-JP" altLang="en-US" sz="3200" dirty="0"/>
          </a:p>
        </p:txBody>
      </p:sp>
      <p:sp>
        <p:nvSpPr>
          <p:cNvPr id="8" name="コンテンツ プレースホルダ 7"/>
          <p:cNvSpPr>
            <a:spLocks noGrp="1"/>
          </p:cNvSpPr>
          <p:nvPr>
            <p:ph sz="quarter" idx="1"/>
          </p:nvPr>
        </p:nvSpPr>
        <p:spPr/>
        <p:txBody>
          <a:bodyPr>
            <a:normAutofit/>
          </a:bodyPr>
          <a:lstStyle/>
          <a:p>
            <a:pPr>
              <a:buFont typeface="Wingdings" pitchFamily="2" charset="2"/>
              <a:buChar char="l"/>
            </a:pPr>
            <a:r>
              <a:rPr kumimoji="1" lang="ja-JP" altLang="en-US" dirty="0" smtClean="0">
                <a:solidFill>
                  <a:schemeClr val="accent2"/>
                </a:solidFill>
              </a:rPr>
              <a:t>メディア中毒とは？</a:t>
            </a:r>
            <a:endParaRPr kumimoji="1" lang="en-US" altLang="ja-JP" dirty="0" smtClean="0">
              <a:solidFill>
                <a:schemeClr val="accent2"/>
              </a:solidFill>
            </a:endParaRPr>
          </a:p>
          <a:p>
            <a:pPr>
              <a:buNone/>
            </a:pPr>
            <a:r>
              <a:rPr kumimoji="1" lang="ja-JP" altLang="en-US" dirty="0" smtClean="0"/>
              <a:t>日本では、新しいメディアに過度に接触すること。</a:t>
            </a:r>
            <a:endParaRPr kumimoji="1" lang="en-US" altLang="ja-JP" dirty="0" smtClean="0"/>
          </a:p>
          <a:p>
            <a:pPr>
              <a:buNone/>
            </a:pPr>
            <a:endParaRPr lang="en-US" altLang="ja-JP" dirty="0" smtClean="0"/>
          </a:p>
          <a:p>
            <a:pPr>
              <a:buFont typeface="Wingdings" pitchFamily="2" charset="2"/>
              <a:buChar char="l"/>
            </a:pPr>
            <a:r>
              <a:rPr kumimoji="1" lang="ja-JP" altLang="en-US" dirty="0" smtClean="0"/>
              <a:t>最も古いメディア中毒</a:t>
            </a:r>
            <a:endParaRPr kumimoji="1" lang="en-US" altLang="ja-JP" dirty="0" smtClean="0"/>
          </a:p>
          <a:p>
            <a:pPr>
              <a:buNone/>
            </a:pPr>
            <a:r>
              <a:rPr kumimoji="1" lang="ja-JP" altLang="en-US" dirty="0" smtClean="0"/>
              <a:t>⇒　</a:t>
            </a:r>
            <a:r>
              <a:rPr kumimoji="1" lang="ja-JP" altLang="en-US" sz="2800" i="1" dirty="0" smtClean="0">
                <a:solidFill>
                  <a:schemeClr val="accent1"/>
                </a:solidFill>
              </a:rPr>
              <a:t>読書中毒</a:t>
            </a:r>
            <a:endParaRPr kumimoji="1" lang="en-US" altLang="ja-JP" sz="2800" i="1" dirty="0" smtClean="0">
              <a:solidFill>
                <a:schemeClr val="accent1"/>
              </a:solidFill>
            </a:endParaRPr>
          </a:p>
          <a:p>
            <a:pPr>
              <a:buNone/>
            </a:pPr>
            <a:endParaRPr kumimoji="1" lang="en-US" altLang="ja-JP" sz="2800" i="1" dirty="0" smtClean="0">
              <a:solidFill>
                <a:schemeClr val="accent1"/>
              </a:solidFill>
            </a:endParaRPr>
          </a:p>
        </p:txBody>
      </p:sp>
      <p:sp>
        <p:nvSpPr>
          <p:cNvPr id="9" name="コンテンツ プレースホルダ 8"/>
          <p:cNvSpPr>
            <a:spLocks noGrp="1"/>
          </p:cNvSpPr>
          <p:nvPr>
            <p:ph sz="quarter" idx="2"/>
          </p:nvPr>
        </p:nvSpPr>
        <p:spPr>
          <a:ln>
            <a:solidFill>
              <a:schemeClr val="accent1"/>
            </a:solidFill>
          </a:ln>
        </p:spPr>
        <p:style>
          <a:lnRef idx="1">
            <a:schemeClr val="accent1"/>
          </a:lnRef>
          <a:fillRef idx="3">
            <a:schemeClr val="accent1"/>
          </a:fillRef>
          <a:effectRef idx="2">
            <a:schemeClr val="accent1"/>
          </a:effectRef>
          <a:fontRef idx="minor">
            <a:schemeClr val="lt1"/>
          </a:fontRef>
        </p:style>
        <p:txBody>
          <a:bodyPr>
            <a:noAutofit/>
          </a:bodyPr>
          <a:lstStyle/>
          <a:p>
            <a:pPr>
              <a:buNone/>
            </a:pPr>
            <a:r>
              <a:rPr lang="en-US" altLang="ja-JP" sz="1600" dirty="0" smtClean="0">
                <a:latin typeface="+mn-ea"/>
              </a:rPr>
              <a:t>950</a:t>
            </a:r>
            <a:r>
              <a:rPr lang="ja-JP" altLang="en-US" sz="1600" dirty="0" smtClean="0">
                <a:latin typeface="+mn-ea"/>
              </a:rPr>
              <a:t>年前の「更級日記」より</a:t>
            </a:r>
            <a:endParaRPr lang="en-US" altLang="ja-JP" sz="1600" dirty="0" smtClean="0">
              <a:latin typeface="+mn-ea"/>
            </a:endParaRPr>
          </a:p>
          <a:p>
            <a:pPr>
              <a:buNone/>
            </a:pPr>
            <a:r>
              <a:rPr lang="ja-JP" altLang="en-US" sz="1600" dirty="0" smtClean="0">
                <a:latin typeface="+mn-ea"/>
              </a:rPr>
              <a:t>主人公は噂に伝え聞いた</a:t>
            </a:r>
            <a:endParaRPr lang="en-US" altLang="ja-JP" sz="1600" dirty="0" smtClean="0">
              <a:latin typeface="+mn-ea"/>
            </a:endParaRPr>
          </a:p>
          <a:p>
            <a:pPr>
              <a:buNone/>
            </a:pPr>
            <a:r>
              <a:rPr lang="ja-JP" altLang="en-US" sz="1600" dirty="0" smtClean="0">
                <a:latin typeface="+mn-ea"/>
              </a:rPr>
              <a:t>「源氏物語」が、ようやく手に入り、</a:t>
            </a:r>
            <a:endParaRPr lang="en-US" altLang="ja-JP" sz="1600" dirty="0" smtClean="0">
              <a:latin typeface="+mn-ea"/>
            </a:endParaRPr>
          </a:p>
          <a:p>
            <a:pPr>
              <a:buNone/>
            </a:pPr>
            <a:r>
              <a:rPr lang="ja-JP" altLang="en-US" sz="1600" dirty="0" smtClean="0">
                <a:latin typeface="+mn-ea"/>
              </a:rPr>
              <a:t>読む機会を得て、</a:t>
            </a:r>
            <a:endParaRPr lang="en-US" altLang="ja-JP" sz="1600" dirty="0" smtClean="0">
              <a:latin typeface="+mn-ea"/>
            </a:endParaRPr>
          </a:p>
          <a:p>
            <a:pPr>
              <a:buNone/>
            </a:pPr>
            <a:r>
              <a:rPr lang="ja-JP" altLang="en-US" sz="1600" dirty="0" smtClean="0">
                <a:latin typeface="+mn-ea"/>
              </a:rPr>
              <a:t>「昼は日暮し、夜は目の覚めたる</a:t>
            </a:r>
            <a:endParaRPr lang="en-US" altLang="ja-JP" sz="1600" dirty="0" smtClean="0">
              <a:latin typeface="+mn-ea"/>
            </a:endParaRPr>
          </a:p>
          <a:p>
            <a:pPr>
              <a:buNone/>
            </a:pPr>
            <a:r>
              <a:rPr lang="ja-JP" altLang="en-US" sz="1600" dirty="0" smtClean="0">
                <a:latin typeface="+mn-ea"/>
              </a:rPr>
              <a:t>限り、灯を近くともして、これを見</a:t>
            </a:r>
            <a:endParaRPr lang="en-US" altLang="ja-JP" sz="1600" dirty="0" smtClean="0">
              <a:latin typeface="+mn-ea"/>
            </a:endParaRPr>
          </a:p>
          <a:p>
            <a:pPr>
              <a:buNone/>
            </a:pPr>
            <a:r>
              <a:rPr lang="ja-JP" altLang="en-US" sz="1600" dirty="0" smtClean="0">
                <a:latin typeface="+mn-ea"/>
              </a:rPr>
              <a:t>るより他のことなければ」</a:t>
            </a:r>
            <a:endParaRPr lang="en-US" altLang="ja-JP" sz="1600" dirty="0" smtClean="0">
              <a:latin typeface="+mn-ea"/>
            </a:endParaRPr>
          </a:p>
          <a:p>
            <a:pPr>
              <a:buNone/>
            </a:pPr>
            <a:r>
              <a:rPr lang="ja-JP" altLang="en-US" sz="1600" dirty="0" smtClean="0">
                <a:latin typeface="+mn-ea"/>
              </a:rPr>
              <a:t>と熱中して、夢で僧が法華経の学習を勧めたものも無視し、</a:t>
            </a:r>
            <a:endParaRPr lang="en-US" altLang="ja-JP" sz="1600" dirty="0" smtClean="0">
              <a:latin typeface="+mn-ea"/>
            </a:endParaRPr>
          </a:p>
          <a:p>
            <a:pPr>
              <a:buNone/>
            </a:pPr>
            <a:r>
              <a:rPr lang="ja-JP" altLang="en-US" sz="1600" dirty="0" smtClean="0">
                <a:latin typeface="+mn-ea"/>
              </a:rPr>
              <a:t>果ては、将来は光源氏に愛され</a:t>
            </a:r>
            <a:endParaRPr lang="en-US" altLang="ja-JP" sz="1600" dirty="0" smtClean="0">
              <a:latin typeface="+mn-ea"/>
            </a:endParaRPr>
          </a:p>
          <a:p>
            <a:pPr>
              <a:buNone/>
            </a:pPr>
            <a:r>
              <a:rPr lang="ja-JP" altLang="en-US" sz="1600" dirty="0" smtClean="0">
                <a:latin typeface="+mn-ea"/>
              </a:rPr>
              <a:t>た夕顔のような女性になるだろう</a:t>
            </a:r>
            <a:endParaRPr lang="en-US" altLang="ja-JP" sz="1600" dirty="0" smtClean="0">
              <a:latin typeface="+mn-ea"/>
            </a:endParaRPr>
          </a:p>
          <a:p>
            <a:pPr>
              <a:buNone/>
            </a:pPr>
            <a:r>
              <a:rPr lang="ja-JP" altLang="en-US" sz="1600" dirty="0" smtClean="0">
                <a:latin typeface="+mn-ea"/>
              </a:rPr>
              <a:t>と夢想したが、</a:t>
            </a:r>
            <a:endParaRPr lang="en-US" altLang="ja-JP" sz="1600" dirty="0" smtClean="0">
              <a:latin typeface="+mn-ea"/>
            </a:endParaRPr>
          </a:p>
          <a:p>
            <a:pPr>
              <a:buNone/>
            </a:pPr>
            <a:r>
              <a:rPr lang="ja-JP" altLang="en-US" sz="1600" dirty="0" smtClean="0">
                <a:latin typeface="+mn-ea"/>
              </a:rPr>
              <a:t>結局「まづいとはかなくあさまし」</a:t>
            </a:r>
            <a:endParaRPr lang="en-US" altLang="ja-JP" sz="1600" dirty="0" smtClean="0">
              <a:latin typeface="+mn-ea"/>
            </a:endParaRPr>
          </a:p>
          <a:p>
            <a:pPr>
              <a:buNone/>
            </a:pPr>
            <a:r>
              <a:rPr lang="ja-JP" altLang="en-US" sz="1600" dirty="0" smtClean="0">
                <a:latin typeface="+mn-ea"/>
              </a:rPr>
              <a:t>と結論。</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a:normAutofit/>
          </a:bodyPr>
          <a:lstStyle/>
          <a:p>
            <a:r>
              <a:rPr kumimoji="1" lang="ja-JP" altLang="en-US" sz="4000" dirty="0" smtClean="0"/>
              <a:t>２．１　インターネット中毒の定義</a:t>
            </a:r>
            <a:endParaRPr kumimoji="1" lang="ja-JP" altLang="en-US" sz="4000" dirty="0"/>
          </a:p>
        </p:txBody>
      </p:sp>
      <p:sp>
        <p:nvSpPr>
          <p:cNvPr id="15" name="コンテンツ プレースホルダ 14"/>
          <p:cNvSpPr>
            <a:spLocks noGrp="1"/>
          </p:cNvSpPr>
          <p:nvPr>
            <p:ph sz="quarter" idx="2"/>
          </p:nvPr>
        </p:nvSpPr>
        <p:spPr/>
        <p:txBody>
          <a:bodyPr/>
          <a:lstStyle/>
          <a:p>
            <a:pPr>
              <a:buFont typeface="Wingdings" pitchFamily="2" charset="2"/>
              <a:buChar char="l"/>
            </a:pPr>
            <a:r>
              <a:rPr kumimoji="1" lang="ja-JP" altLang="en-US" dirty="0" smtClean="0"/>
              <a:t>寝食を忘れてインターネットにのめり込んだり、ネットへの接続を止められないと感じるなど、インターネットに</a:t>
            </a:r>
            <a:endParaRPr kumimoji="1" lang="en-US" altLang="ja-JP" dirty="0" smtClean="0"/>
          </a:p>
          <a:p>
            <a:pPr>
              <a:buNone/>
            </a:pPr>
            <a:r>
              <a:rPr lang="ja-JP" altLang="en-US" dirty="0" smtClean="0"/>
              <a:t>　</a:t>
            </a:r>
            <a:r>
              <a:rPr kumimoji="1" lang="ja-JP" altLang="en-US" b="1" dirty="0" smtClean="0"/>
              <a:t>精神的に依存した状態</a:t>
            </a:r>
            <a:r>
              <a:rPr kumimoji="1" lang="ja-JP" altLang="en-US" dirty="0" smtClean="0"/>
              <a:t>。</a:t>
            </a:r>
            <a:endParaRPr kumimoji="1" lang="ja-JP" altLang="en-US" dirty="0"/>
          </a:p>
        </p:txBody>
      </p:sp>
      <p:sp>
        <p:nvSpPr>
          <p:cNvPr id="17" name="コンテンツ プレースホルダ 16"/>
          <p:cNvSpPr>
            <a:spLocks noGrp="1"/>
          </p:cNvSpPr>
          <p:nvPr>
            <p:ph sz="quarter" idx="4"/>
          </p:nvPr>
        </p:nvSpPr>
        <p:spPr/>
        <p:txBody>
          <a:bodyPr>
            <a:normAutofit/>
          </a:bodyPr>
          <a:lstStyle/>
          <a:p>
            <a:pPr marL="457200" indent="-457200">
              <a:buFont typeface="+mj-ea"/>
              <a:buAutoNum type="circleNumDbPlain"/>
            </a:pPr>
            <a:r>
              <a:rPr kumimoji="1" lang="ja-JP" altLang="en-US" sz="2800" dirty="0" smtClean="0"/>
              <a:t>精神疾患</a:t>
            </a:r>
            <a:endParaRPr kumimoji="1" lang="en-US" altLang="ja-JP" sz="2800" dirty="0" smtClean="0"/>
          </a:p>
          <a:p>
            <a:pPr marL="457200" indent="-457200">
              <a:buFont typeface="+mj-ea"/>
              <a:buAutoNum type="circleNumDbPlain"/>
            </a:pPr>
            <a:r>
              <a:rPr lang="ja-JP" altLang="en-US" sz="2800" dirty="0" smtClean="0"/>
              <a:t>インタ－ネット中毒が実在するのかどうか</a:t>
            </a:r>
            <a:endParaRPr lang="en-US" altLang="ja-JP" sz="2800" dirty="0" smtClean="0"/>
          </a:p>
          <a:p>
            <a:pPr marL="457200" indent="-457200">
              <a:buNone/>
            </a:pPr>
            <a:r>
              <a:rPr lang="ja-JP" altLang="en-US" sz="2800" dirty="0" smtClean="0"/>
              <a:t>　　現時点では不明</a:t>
            </a:r>
            <a:endParaRPr kumimoji="1" lang="ja-JP" altLang="en-US" sz="2800" dirty="0"/>
          </a:p>
        </p:txBody>
      </p:sp>
      <p:sp>
        <p:nvSpPr>
          <p:cNvPr id="14" name="テキスト プレースホルダ 13"/>
          <p:cNvSpPr>
            <a:spLocks noGrp="1"/>
          </p:cNvSpPr>
          <p:nvPr>
            <p:ph type="body" sz="quarter" idx="1"/>
          </p:nvPr>
        </p:nvSpPr>
        <p:spPr/>
        <p:txBody>
          <a:bodyPr/>
          <a:lstStyle/>
          <a:p>
            <a:r>
              <a:rPr kumimoji="1" lang="ja-JP" altLang="en-US" dirty="0" smtClean="0"/>
              <a:t>日本</a:t>
            </a:r>
            <a:endParaRPr kumimoji="1" lang="ja-JP" altLang="en-US" dirty="0"/>
          </a:p>
        </p:txBody>
      </p:sp>
      <p:sp>
        <p:nvSpPr>
          <p:cNvPr id="16" name="テキスト プレースホルダ 15"/>
          <p:cNvSpPr>
            <a:spLocks noGrp="1"/>
          </p:cNvSpPr>
          <p:nvPr>
            <p:ph type="body" sz="quarter" idx="3"/>
          </p:nvPr>
        </p:nvSpPr>
        <p:spPr/>
        <p:txBody>
          <a:bodyPr/>
          <a:lstStyle/>
          <a:p>
            <a:r>
              <a:rPr kumimoji="1" lang="ja-JP" altLang="en-US" dirty="0" smtClean="0"/>
              <a:t>アメリカ</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anim calcmode="lin" valueType="num">
                                      <p:cBhvr additive="base">
                                        <p:cTn id="13"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xEl>
                                              <p:pRg st="1" end="1"/>
                                            </p:txEl>
                                          </p:spTgt>
                                        </p:tgtEl>
                                        <p:attrNameLst>
                                          <p:attrName>style.visibility</p:attrName>
                                        </p:attrNameLst>
                                      </p:cBhvr>
                                      <p:to>
                                        <p:strVal val="visible"/>
                                      </p:to>
                                    </p:set>
                                    <p:anim calcmode="lin" valueType="num">
                                      <p:cBhvr additive="base">
                                        <p:cTn id="25"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xEl>
                                              <p:pRg st="2" end="2"/>
                                            </p:txEl>
                                          </p:spTgt>
                                        </p:tgtEl>
                                        <p:attrNameLst>
                                          <p:attrName>style.visibility</p:attrName>
                                        </p:attrNameLst>
                                      </p:cBhvr>
                                      <p:to>
                                        <p:strVal val="visible"/>
                                      </p:to>
                                    </p:set>
                                    <p:anim calcmode="lin" valueType="num">
                                      <p:cBhvr additive="base">
                                        <p:cTn id="31"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２．２　インターネット中毒の定義（アメリカ）</a:t>
            </a:r>
            <a:endParaRPr kumimoji="1" lang="ja-JP" altLang="en-US" sz="3200" dirty="0"/>
          </a:p>
        </p:txBody>
      </p:sp>
      <p:sp>
        <p:nvSpPr>
          <p:cNvPr id="3" name="コンテンツ プレースホルダ 2"/>
          <p:cNvSpPr>
            <a:spLocks noGrp="1"/>
          </p:cNvSpPr>
          <p:nvPr>
            <p:ph sz="quarter" idx="2"/>
          </p:nvPr>
        </p:nvSpPr>
        <p:spPr>
          <a:xfrm>
            <a:off x="428596" y="2357430"/>
            <a:ext cx="3657600" cy="3571900"/>
          </a:xfrm>
        </p:spPr>
        <p:txBody>
          <a:bodyPr>
            <a:normAutofit lnSpcReduction="10000"/>
          </a:bodyPr>
          <a:lstStyle/>
          <a:p>
            <a:pPr>
              <a:buNone/>
            </a:pPr>
            <a:r>
              <a:rPr kumimoji="1" lang="ja-JP" altLang="en-US" dirty="0" smtClean="0"/>
              <a:t>アルコール中毒や薬物中</a:t>
            </a:r>
            <a:endParaRPr kumimoji="1" lang="en-US" altLang="ja-JP" dirty="0" smtClean="0"/>
          </a:p>
          <a:p>
            <a:pPr>
              <a:buNone/>
            </a:pPr>
            <a:r>
              <a:rPr kumimoji="1" lang="ja-JP" altLang="en-US" dirty="0" smtClean="0"/>
              <a:t>毒と同じで</a:t>
            </a:r>
            <a:r>
              <a:rPr lang="ja-JP" altLang="en-US" dirty="0" smtClean="0"/>
              <a:t>、</a:t>
            </a:r>
            <a:endParaRPr lang="en-US" altLang="ja-JP" dirty="0" smtClean="0"/>
          </a:p>
          <a:p>
            <a:pPr>
              <a:buNone/>
            </a:pPr>
            <a:r>
              <a:rPr lang="ja-JP" altLang="en-US" dirty="0" smtClean="0"/>
              <a:t>早急に治療すべきである。</a:t>
            </a:r>
            <a:endParaRPr lang="en-US" altLang="ja-JP" dirty="0" smtClean="0"/>
          </a:p>
          <a:p>
            <a:pPr>
              <a:buNone/>
            </a:pPr>
            <a:r>
              <a:rPr lang="ja-JP" altLang="en-US" dirty="0" smtClean="0"/>
              <a:t>⇒</a:t>
            </a:r>
            <a:endParaRPr lang="en-US" altLang="ja-JP" dirty="0" smtClean="0"/>
          </a:p>
          <a:p>
            <a:pPr>
              <a:buFont typeface="Wingdings" pitchFamily="2" charset="2"/>
              <a:buChar char="l"/>
            </a:pPr>
            <a:r>
              <a:rPr kumimoji="1" lang="ja-JP" altLang="en-US" dirty="0" smtClean="0"/>
              <a:t>オンラインで相談所の開設</a:t>
            </a:r>
            <a:endParaRPr lang="en-US" altLang="ja-JP" dirty="0" smtClean="0"/>
          </a:p>
          <a:p>
            <a:pPr>
              <a:buFont typeface="Wingdings" pitchFamily="2" charset="2"/>
              <a:buChar char="l"/>
            </a:pPr>
            <a:r>
              <a:rPr lang="en-US" altLang="ja-JP" dirty="0" smtClean="0"/>
              <a:t>DSM-</a:t>
            </a:r>
            <a:r>
              <a:rPr lang="en-US" altLang="ja-JP" b="1" dirty="0" smtClean="0"/>
              <a:t>Ⅳ</a:t>
            </a:r>
            <a:r>
              <a:rPr lang="ja-JP" altLang="en-US" dirty="0" smtClean="0"/>
              <a:t>の精神疾患の分類と診断の手引きのための作成</a:t>
            </a:r>
            <a:endParaRPr kumimoji="1" lang="en-US" altLang="ja-JP" b="1" dirty="0" smtClean="0"/>
          </a:p>
        </p:txBody>
      </p:sp>
      <p:sp>
        <p:nvSpPr>
          <p:cNvPr id="4" name="コンテンツ プレースホルダ 3"/>
          <p:cNvSpPr>
            <a:spLocks noGrp="1"/>
          </p:cNvSpPr>
          <p:nvPr>
            <p:ph sz="quarter" idx="4"/>
          </p:nvPr>
        </p:nvSpPr>
        <p:spPr>
          <a:xfrm>
            <a:off x="4357686" y="2357430"/>
            <a:ext cx="3657600" cy="2857520"/>
          </a:xfrm>
        </p:spPr>
        <p:txBody>
          <a:bodyPr/>
          <a:lstStyle/>
          <a:p>
            <a:r>
              <a:rPr kumimoji="1" lang="ja-JP" altLang="en-US" dirty="0" smtClean="0"/>
              <a:t>インターネット中毒が存在するならば、何に対しての中毒であるのかを、これからのインターネット接触の状況から考えるべき</a:t>
            </a:r>
            <a:endParaRPr kumimoji="1" lang="en-US" altLang="ja-JP" dirty="0" smtClean="0"/>
          </a:p>
          <a:p>
            <a:pPr>
              <a:buNone/>
            </a:pPr>
            <a:endParaRPr kumimoji="1" lang="ja-JP" altLang="en-US" dirty="0"/>
          </a:p>
        </p:txBody>
      </p:sp>
      <p:sp>
        <p:nvSpPr>
          <p:cNvPr id="5" name="テキスト プレースホルダ 4"/>
          <p:cNvSpPr>
            <a:spLocks noGrp="1"/>
          </p:cNvSpPr>
          <p:nvPr>
            <p:ph type="body" sz="quarter" idx="1"/>
          </p:nvPr>
        </p:nvSpPr>
        <p:spPr/>
        <p:txBody>
          <a:bodyPr/>
          <a:lstStyle/>
          <a:p>
            <a:r>
              <a:rPr kumimoji="1" lang="ja-JP" altLang="en-US" dirty="0" smtClean="0"/>
              <a:t>精神疾患</a:t>
            </a:r>
            <a:endParaRPr kumimoji="1" lang="ja-JP" altLang="en-US" dirty="0"/>
          </a:p>
        </p:txBody>
      </p:sp>
      <p:sp>
        <p:nvSpPr>
          <p:cNvPr id="6" name="テキスト プレースホルダ 5"/>
          <p:cNvSpPr>
            <a:spLocks noGrp="1"/>
          </p:cNvSpPr>
          <p:nvPr>
            <p:ph type="body" sz="quarter" idx="3"/>
          </p:nvPr>
        </p:nvSpPr>
        <p:spPr/>
        <p:txBody>
          <a:bodyPr/>
          <a:lstStyle/>
          <a:p>
            <a:r>
              <a:rPr kumimoji="1" lang="ja-JP" altLang="en-US" dirty="0" smtClean="0"/>
              <a:t>実在不明</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checkerboard(across)">
                                      <p:cBhvr>
                                        <p:cTn id="3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アメリカでの考え方を日本の大学生で調査</a:t>
            </a:r>
            <a:endParaRPr kumimoji="1" lang="ja-JP" altLang="en-US" dirty="0"/>
          </a:p>
        </p:txBody>
      </p:sp>
      <p:sp>
        <p:nvSpPr>
          <p:cNvPr id="3" name="コンテンツ プレースホルダ 2"/>
          <p:cNvSpPr>
            <a:spLocks noGrp="1"/>
          </p:cNvSpPr>
          <p:nvPr>
            <p:ph sz="quarter" idx="2"/>
          </p:nvPr>
        </p:nvSpPr>
        <p:spPr/>
        <p:txBody>
          <a:bodyPr/>
          <a:lstStyle/>
          <a:p>
            <a:r>
              <a:rPr lang="ja-JP" altLang="en-US" dirty="0" smtClean="0"/>
              <a:t>突出性（</a:t>
            </a:r>
            <a:r>
              <a:rPr lang="en-US" altLang="ja-JP" dirty="0" smtClean="0"/>
              <a:t>salience</a:t>
            </a:r>
            <a:r>
              <a:rPr lang="ja-JP" altLang="en-US" dirty="0" smtClean="0"/>
              <a:t>）</a:t>
            </a:r>
          </a:p>
          <a:p>
            <a:r>
              <a:rPr lang="ja-JP" altLang="en-US" dirty="0" smtClean="0"/>
              <a:t>気分の変化（</a:t>
            </a:r>
            <a:r>
              <a:rPr lang="en-US" altLang="ja-JP" dirty="0" smtClean="0"/>
              <a:t>mood modification</a:t>
            </a:r>
            <a:r>
              <a:rPr lang="ja-JP" altLang="en-US" dirty="0" smtClean="0"/>
              <a:t>）</a:t>
            </a:r>
          </a:p>
          <a:p>
            <a:r>
              <a:rPr lang="ja-JP" altLang="en-US" dirty="0" smtClean="0"/>
              <a:t>耐性（</a:t>
            </a:r>
            <a:r>
              <a:rPr lang="en-US" altLang="ja-JP" dirty="0" smtClean="0"/>
              <a:t>tolerance</a:t>
            </a:r>
            <a:r>
              <a:rPr lang="ja-JP" altLang="en-US" dirty="0" smtClean="0"/>
              <a:t>）</a:t>
            </a:r>
          </a:p>
          <a:p>
            <a:r>
              <a:rPr lang="ja-JP" altLang="en-US" dirty="0" smtClean="0"/>
              <a:t>禁断症状（</a:t>
            </a:r>
            <a:r>
              <a:rPr lang="en-US" altLang="ja-JP" dirty="0" smtClean="0"/>
              <a:t>withdrawal symptoms</a:t>
            </a:r>
            <a:r>
              <a:rPr lang="ja-JP" altLang="en-US" dirty="0" smtClean="0"/>
              <a:t>）</a:t>
            </a:r>
          </a:p>
          <a:p>
            <a:r>
              <a:rPr lang="ja-JP" altLang="en-US" dirty="0" smtClean="0"/>
              <a:t>葛藤（</a:t>
            </a:r>
            <a:r>
              <a:rPr lang="en-US" altLang="ja-JP" dirty="0" smtClean="0"/>
              <a:t>conflict</a:t>
            </a:r>
            <a:r>
              <a:rPr lang="ja-JP" altLang="en-US" dirty="0" smtClean="0"/>
              <a:t>）</a:t>
            </a:r>
          </a:p>
          <a:p>
            <a:r>
              <a:rPr lang="ja-JP" altLang="en-US" dirty="0" smtClean="0"/>
              <a:t>再発（</a:t>
            </a:r>
            <a:r>
              <a:rPr lang="en-US" altLang="ja-JP" dirty="0" smtClean="0"/>
              <a:t>relapse</a:t>
            </a:r>
            <a:r>
              <a:rPr lang="ja-JP" altLang="en-US" dirty="0" smtClean="0"/>
              <a:t>）</a:t>
            </a:r>
          </a:p>
          <a:p>
            <a:pPr>
              <a:buNone/>
            </a:pPr>
            <a:endParaRPr kumimoji="1" lang="ja-JP" altLang="en-US" dirty="0"/>
          </a:p>
        </p:txBody>
      </p:sp>
      <p:sp>
        <p:nvSpPr>
          <p:cNvPr id="4" name="コンテンツ プレースホルダ 3"/>
          <p:cNvSpPr>
            <a:spLocks noGrp="1"/>
          </p:cNvSpPr>
          <p:nvPr>
            <p:ph sz="quarter" idx="4"/>
          </p:nvPr>
        </p:nvSpPr>
        <p:spPr/>
        <p:txBody>
          <a:bodyPr>
            <a:normAutofit lnSpcReduction="10000"/>
          </a:bodyPr>
          <a:lstStyle/>
          <a:p>
            <a:r>
              <a:rPr kumimoji="1" lang="en-US" altLang="ja-JP" dirty="0" smtClean="0"/>
              <a:t>1</a:t>
            </a:r>
            <a:r>
              <a:rPr kumimoji="1" lang="ja-JP" altLang="en-US" dirty="0" smtClean="0"/>
              <a:t>回目</a:t>
            </a:r>
            <a:r>
              <a:rPr lang="zh-CN" altLang="en-US" dirty="0" smtClean="0">
                <a:latin typeface="ＭＳ Ｐ明朝" pitchFamily="18" charset="-128"/>
                <a:ea typeface="ＭＳ Ｐ明朝" pitchFamily="18" charset="-128"/>
              </a:rPr>
              <a:t>大学生</a:t>
            </a:r>
            <a:r>
              <a:rPr lang="en-US" altLang="zh-CN" dirty="0" smtClean="0">
                <a:latin typeface="ＭＳ Ｐ明朝" pitchFamily="18" charset="-128"/>
                <a:ea typeface="ＭＳ Ｐ明朝" pitchFamily="18" charset="-128"/>
              </a:rPr>
              <a:t>3</a:t>
            </a:r>
            <a:r>
              <a:rPr lang="zh-CN" altLang="en-US" dirty="0" smtClean="0">
                <a:latin typeface="ＭＳ Ｐ明朝" pitchFamily="18" charset="-128"/>
                <a:ea typeface="ＭＳ Ｐ明朝" pitchFamily="18" charset="-128"/>
              </a:rPr>
              <a:t>年生</a:t>
            </a:r>
            <a:r>
              <a:rPr lang="en-US" altLang="zh-CN" dirty="0" smtClean="0">
                <a:latin typeface="ＭＳ Ｐ明朝" pitchFamily="18" charset="-128"/>
                <a:ea typeface="ＭＳ Ｐ明朝" pitchFamily="18" charset="-128"/>
              </a:rPr>
              <a:t>92</a:t>
            </a:r>
            <a:r>
              <a:rPr lang="zh-CN" altLang="en-US" dirty="0" smtClean="0">
                <a:latin typeface="ＭＳ Ｐ明朝" pitchFamily="18" charset="-128"/>
                <a:ea typeface="ＭＳ Ｐ明朝" pitchFamily="18" charset="-128"/>
              </a:rPr>
              <a:t>名</a:t>
            </a:r>
          </a:p>
          <a:p>
            <a:pPr>
              <a:buNone/>
            </a:pPr>
            <a:r>
              <a:rPr kumimoji="1" lang="ja-JP" altLang="en-US" dirty="0" smtClean="0"/>
              <a:t>　 </a:t>
            </a:r>
            <a:r>
              <a:rPr kumimoji="1" lang="en-US" altLang="ja-JP" dirty="0" smtClean="0"/>
              <a:t>2</a:t>
            </a:r>
            <a:r>
              <a:rPr kumimoji="1" lang="ja-JP" altLang="en-US" dirty="0" smtClean="0"/>
              <a:t>回目</a:t>
            </a:r>
            <a:r>
              <a:rPr lang="ja-JP" altLang="en-US" dirty="0" smtClean="0">
                <a:latin typeface="ＭＳ Ｐ明朝" pitchFamily="18" charset="-128"/>
                <a:ea typeface="ＭＳ Ｐ明朝" pitchFamily="18" charset="-128"/>
              </a:rPr>
              <a:t>大学生</a:t>
            </a:r>
            <a:r>
              <a:rPr lang="en-US" altLang="ja-JP" dirty="0" smtClean="0">
                <a:latin typeface="ＭＳ Ｐ明朝" pitchFamily="18" charset="-128"/>
                <a:ea typeface="ＭＳ Ｐ明朝" pitchFamily="18" charset="-128"/>
              </a:rPr>
              <a:t>457</a:t>
            </a:r>
            <a:r>
              <a:rPr lang="ja-JP" altLang="en-US" dirty="0" smtClean="0">
                <a:latin typeface="ＭＳ Ｐ明朝" pitchFamily="18" charset="-128"/>
                <a:ea typeface="ＭＳ Ｐ明朝" pitchFamily="18" charset="-128"/>
              </a:rPr>
              <a:t>名</a:t>
            </a:r>
            <a:endParaRPr lang="en-US" altLang="ja-JP" dirty="0" smtClean="0">
              <a:latin typeface="ＭＳ Ｐ明朝" pitchFamily="18" charset="-128"/>
              <a:ea typeface="ＭＳ Ｐ明朝" pitchFamily="18" charset="-128"/>
            </a:endParaRPr>
          </a:p>
          <a:p>
            <a:pPr>
              <a:buNone/>
            </a:pPr>
            <a:r>
              <a:rPr lang="en-US" altLang="ja-JP" dirty="0" smtClean="0">
                <a:latin typeface="ＭＳ Ｐ明朝" pitchFamily="18" charset="-128"/>
                <a:ea typeface="ＭＳ Ｐ明朝" pitchFamily="18" charset="-128"/>
              </a:rPr>
              <a:t>   </a:t>
            </a:r>
            <a:r>
              <a:rPr lang="ja-JP" altLang="en-US" dirty="0" smtClean="0">
                <a:latin typeface="ＭＳ Ｐ明朝" pitchFamily="18" charset="-128"/>
                <a:ea typeface="ＭＳ Ｐ明朝" pitchFamily="18" charset="-128"/>
              </a:rPr>
              <a:t>を対象にした。</a:t>
            </a:r>
            <a:endParaRPr lang="en-US" altLang="ja-JP" dirty="0" smtClean="0">
              <a:latin typeface="ＭＳ Ｐ明朝" pitchFamily="18" charset="-128"/>
              <a:ea typeface="ＭＳ Ｐ明朝" pitchFamily="18" charset="-128"/>
            </a:endParaRPr>
          </a:p>
          <a:p>
            <a:pPr>
              <a:buNone/>
            </a:pPr>
            <a:r>
              <a:rPr lang="ja-JP" altLang="en-US" dirty="0" smtClean="0">
                <a:latin typeface="ＭＳ Ｐ明朝" pitchFamily="18" charset="-128"/>
                <a:ea typeface="ＭＳ Ｐ明朝" pitchFamily="18" charset="-128"/>
              </a:rPr>
              <a:t>　　　　　　　↓</a:t>
            </a:r>
          </a:p>
          <a:p>
            <a:r>
              <a:rPr lang="ja-JP" altLang="en-US" dirty="0" smtClean="0"/>
              <a:t>アメリカで尺度化されたインターネット中毒尺度では、日本の大学生のインターネット中毒は明らかに出来ないということになった。</a:t>
            </a:r>
          </a:p>
          <a:p>
            <a:pPr>
              <a:buNone/>
            </a:pPr>
            <a:endParaRPr kumimoji="1" lang="ja-JP" altLang="en-US" dirty="0"/>
          </a:p>
        </p:txBody>
      </p:sp>
      <p:sp>
        <p:nvSpPr>
          <p:cNvPr id="5" name="テキスト プレースホルダ 4"/>
          <p:cNvSpPr>
            <a:spLocks noGrp="1"/>
          </p:cNvSpPr>
          <p:nvPr>
            <p:ph type="body" sz="quarter" idx="1"/>
          </p:nvPr>
        </p:nvSpPr>
        <p:spPr/>
        <p:txBody>
          <a:bodyPr/>
          <a:lstStyle/>
          <a:p>
            <a:r>
              <a:rPr lang="en-US" altLang="ja-JP" dirty="0" smtClean="0"/>
              <a:t>Griffiths</a:t>
            </a:r>
            <a:r>
              <a:rPr lang="ja-JP" altLang="en-US" dirty="0" smtClean="0"/>
              <a:t>の定めた</a:t>
            </a:r>
            <a:endParaRPr lang="en-US" altLang="ja-JP" dirty="0" smtClean="0"/>
          </a:p>
          <a:p>
            <a:r>
              <a:rPr kumimoji="1" lang="ja-JP" altLang="en-US" dirty="0" smtClean="0"/>
              <a:t>インターネット中毒の</a:t>
            </a:r>
            <a:r>
              <a:rPr kumimoji="1" lang="en-US" altLang="ja-JP" dirty="0" smtClean="0"/>
              <a:t>6</a:t>
            </a:r>
            <a:r>
              <a:rPr kumimoji="1" lang="ja-JP" altLang="en-US" dirty="0" smtClean="0"/>
              <a:t>要因</a:t>
            </a:r>
            <a:endParaRPr kumimoji="1" lang="ja-JP" altLang="en-US" dirty="0"/>
          </a:p>
        </p:txBody>
      </p:sp>
      <p:sp>
        <p:nvSpPr>
          <p:cNvPr id="6" name="テキスト プレースホルダ 5"/>
          <p:cNvSpPr>
            <a:spLocks noGrp="1"/>
          </p:cNvSpPr>
          <p:nvPr>
            <p:ph type="body" sz="quarter" idx="3"/>
          </p:nvPr>
        </p:nvSpPr>
        <p:spPr/>
        <p:txBody>
          <a:bodyPr/>
          <a:lstStyle/>
          <a:p>
            <a:r>
              <a:rPr kumimoji="1" lang="ja-JP" altLang="en-US" dirty="0" smtClean="0"/>
              <a:t>調査結果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checkerboard(across)">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checkerboard(across)">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checkerboard(across)">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checkerboard(across)">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checkerboard(across)">
                                      <p:cBhvr>
                                        <p:cTn id="5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３　日本の学生における、インターネット中毒とはどのようなものなのか？</a:t>
            </a:r>
            <a:endParaRPr kumimoji="1" lang="ja-JP" altLang="en-US" dirty="0"/>
          </a:p>
        </p:txBody>
      </p:sp>
      <p:sp>
        <p:nvSpPr>
          <p:cNvPr id="8" name="コンテンツ プレースホルダ 7"/>
          <p:cNvSpPr>
            <a:spLocks noGrp="1"/>
          </p:cNvSpPr>
          <p:nvPr>
            <p:ph sz="quarter" idx="1"/>
          </p:nvPr>
        </p:nvSpPr>
        <p:spPr/>
        <p:txBody>
          <a:bodyPr/>
          <a:lstStyle/>
          <a:p>
            <a:endParaRPr lang="ja-JP" altLang="en-US" dirty="0" smtClean="0"/>
          </a:p>
          <a:p>
            <a:r>
              <a:rPr lang="ja-JP" altLang="en-US" dirty="0" smtClean="0"/>
              <a:t>携帯端末の</a:t>
            </a:r>
            <a:r>
              <a:rPr lang="ja-JP" altLang="en-US" dirty="0" smtClean="0"/>
              <a:t>普及</a:t>
            </a:r>
            <a:endParaRPr lang="en-US" altLang="ja-JP" dirty="0" smtClean="0"/>
          </a:p>
          <a:p>
            <a:pPr>
              <a:buNone/>
            </a:pPr>
            <a:r>
              <a:rPr lang="ja-JP" altLang="en-US" dirty="0" smtClean="0"/>
              <a:t>⇒インターネット</a:t>
            </a:r>
            <a:r>
              <a:rPr lang="ja-JP" altLang="en-US" dirty="0" smtClean="0"/>
              <a:t>は、</a:t>
            </a:r>
            <a:r>
              <a:rPr lang="ja-JP" altLang="en-US" dirty="0" smtClean="0"/>
              <a:t>パソコン</a:t>
            </a:r>
            <a:r>
              <a:rPr lang="ja-JP" altLang="en-US" dirty="0" smtClean="0"/>
              <a:t>のみで利用する形態から</a:t>
            </a:r>
            <a:r>
              <a:rPr lang="ja-JP" altLang="en-US" dirty="0" smtClean="0"/>
              <a:t>、</a:t>
            </a:r>
            <a:endParaRPr lang="en-US" altLang="ja-JP" dirty="0" smtClean="0"/>
          </a:p>
          <a:p>
            <a:pPr>
              <a:buNone/>
            </a:pPr>
            <a:r>
              <a:rPr lang="ja-JP" altLang="en-US" b="1" dirty="0" smtClean="0"/>
              <a:t>パソコンと</a:t>
            </a:r>
            <a:r>
              <a:rPr lang="ja-JP" altLang="en-US" b="1" dirty="0" smtClean="0"/>
              <a:t>携帯</a:t>
            </a:r>
            <a:r>
              <a:rPr lang="ja-JP" altLang="en-US" b="1" dirty="0" smtClean="0"/>
              <a:t>端末</a:t>
            </a:r>
            <a:r>
              <a:rPr lang="ja-JP" altLang="en-US" b="1" dirty="0" smtClean="0"/>
              <a:t>双方で利用する形態に移行</a:t>
            </a:r>
            <a:r>
              <a:rPr lang="ja-JP" altLang="en-US" dirty="0" smtClean="0"/>
              <a:t>している</a:t>
            </a:r>
            <a:r>
              <a:rPr lang="ja-JP" altLang="en-US" dirty="0" smtClean="0"/>
              <a:t>。（総務庁の</a:t>
            </a:r>
            <a:r>
              <a:rPr lang="en-US" altLang="ja-JP" dirty="0" smtClean="0"/>
              <a:t>2001</a:t>
            </a:r>
            <a:r>
              <a:rPr lang="ja-JP" altLang="en-US" dirty="0" smtClean="0"/>
              <a:t>年度の</a:t>
            </a:r>
            <a:r>
              <a:rPr lang="en-US" altLang="ja-JP" dirty="0" smtClean="0"/>
              <a:t>『</a:t>
            </a:r>
            <a:r>
              <a:rPr lang="ja-JP" altLang="en-US" dirty="0" smtClean="0"/>
              <a:t>通信白書</a:t>
            </a:r>
            <a:r>
              <a:rPr lang="en-US" altLang="ja-JP" dirty="0" smtClean="0"/>
              <a:t>』13</a:t>
            </a:r>
            <a:r>
              <a:rPr lang="ja-JP" altLang="en-US" dirty="0" smtClean="0"/>
              <a:t>）でも</a:t>
            </a:r>
            <a:r>
              <a:rPr lang="ja-JP" altLang="en-US" dirty="0" smtClean="0"/>
              <a:t>、</a:t>
            </a:r>
            <a:endParaRPr lang="en-US" altLang="ja-JP" dirty="0" smtClean="0"/>
          </a:p>
          <a:p>
            <a:pPr>
              <a:buNone/>
            </a:pPr>
            <a:r>
              <a:rPr lang="ja-JP" altLang="en-US" dirty="0" smtClean="0"/>
              <a:t>　</a:t>
            </a:r>
            <a:r>
              <a:rPr lang="en-US" altLang="ja-JP" dirty="0" smtClean="0"/>
              <a:t>2000</a:t>
            </a:r>
            <a:r>
              <a:rPr lang="ja-JP" altLang="en-US" dirty="0" smtClean="0"/>
              <a:t>年度末</a:t>
            </a:r>
            <a:r>
              <a:rPr lang="ja-JP" altLang="en-US" dirty="0" smtClean="0"/>
              <a:t>のインターネット</a:t>
            </a:r>
            <a:r>
              <a:rPr lang="ja-JP" altLang="en-US" dirty="0" smtClean="0"/>
              <a:t>利用者</a:t>
            </a:r>
            <a:r>
              <a:rPr lang="en-US" altLang="ja-JP" dirty="0" smtClean="0"/>
              <a:t>4708</a:t>
            </a:r>
            <a:r>
              <a:rPr lang="ja-JP" altLang="en-US" dirty="0" smtClean="0"/>
              <a:t>万人中</a:t>
            </a:r>
            <a:r>
              <a:rPr lang="ja-JP" altLang="en-US" dirty="0" smtClean="0"/>
              <a:t>、</a:t>
            </a:r>
            <a:endParaRPr lang="en-US" altLang="ja-JP" dirty="0" smtClean="0"/>
          </a:p>
          <a:p>
            <a:pPr>
              <a:buNone/>
            </a:pPr>
            <a:r>
              <a:rPr lang="ja-JP" altLang="en-US" dirty="0" smtClean="0"/>
              <a:t>　</a:t>
            </a:r>
            <a:r>
              <a:rPr lang="ja-JP" altLang="en-US" dirty="0" smtClean="0"/>
              <a:t>パソコンからの</a:t>
            </a:r>
            <a:r>
              <a:rPr lang="ja-JP" altLang="en-US" dirty="0" smtClean="0"/>
              <a:t>利用者は</a:t>
            </a:r>
            <a:r>
              <a:rPr lang="en-US" altLang="ja-JP" dirty="0" smtClean="0"/>
              <a:t>3723</a:t>
            </a:r>
            <a:r>
              <a:rPr lang="ja-JP" altLang="en-US" dirty="0" smtClean="0"/>
              <a:t>万人（</a:t>
            </a:r>
            <a:r>
              <a:rPr lang="en-US" altLang="ja-JP" dirty="0" smtClean="0"/>
              <a:t>79.1%</a:t>
            </a:r>
            <a:r>
              <a:rPr lang="ja-JP" altLang="en-US" dirty="0" smtClean="0"/>
              <a:t>）</a:t>
            </a:r>
            <a:r>
              <a:rPr lang="ja-JP" altLang="en-US" dirty="0" smtClean="0"/>
              <a:t>、</a:t>
            </a:r>
            <a:endParaRPr lang="en-US" altLang="ja-JP" dirty="0" smtClean="0"/>
          </a:p>
          <a:p>
            <a:pPr>
              <a:buNone/>
            </a:pPr>
            <a:r>
              <a:rPr lang="ja-JP" altLang="en-US" dirty="0" smtClean="0"/>
              <a:t>　携帯</a:t>
            </a:r>
            <a:r>
              <a:rPr lang="ja-JP" altLang="en-US" dirty="0" smtClean="0"/>
              <a:t>端末からの利用者は</a:t>
            </a:r>
            <a:r>
              <a:rPr lang="en-US" altLang="ja-JP" dirty="0" smtClean="0"/>
              <a:t>2440</a:t>
            </a:r>
            <a:r>
              <a:rPr lang="ja-JP" altLang="en-US" dirty="0" smtClean="0"/>
              <a:t>万人（</a:t>
            </a:r>
            <a:r>
              <a:rPr lang="en-US" altLang="ja-JP" dirty="0" smtClean="0"/>
              <a:t>51. 8%</a:t>
            </a:r>
            <a:r>
              <a:rPr lang="ja-JP" altLang="en-US" dirty="0" smtClean="0"/>
              <a:t>）であり、</a:t>
            </a:r>
            <a:r>
              <a:rPr lang="en-US" altLang="ja-JP" dirty="0" smtClean="0"/>
              <a:t>1459</a:t>
            </a:r>
            <a:r>
              <a:rPr lang="ja-JP" altLang="en-US" dirty="0" smtClean="0"/>
              <a:t>万人（</a:t>
            </a:r>
            <a:r>
              <a:rPr lang="en-US" altLang="ja-JP" dirty="0" smtClean="0"/>
              <a:t>31.0%</a:t>
            </a:r>
            <a:r>
              <a:rPr lang="ja-JP" altLang="en-US" dirty="0" smtClean="0"/>
              <a:t>）が双方の利用を行なっている。	</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３．１　メールに関するアメリカの調査結果</a:t>
            </a:r>
            <a:endParaRPr kumimoji="1" lang="ja-JP" altLang="en-US" sz="3200" dirty="0"/>
          </a:p>
        </p:txBody>
      </p:sp>
      <p:sp>
        <p:nvSpPr>
          <p:cNvPr id="3" name="コンテンツ プレースホルダ 2"/>
          <p:cNvSpPr>
            <a:spLocks noGrp="1"/>
          </p:cNvSpPr>
          <p:nvPr>
            <p:ph sz="quarter" idx="1"/>
          </p:nvPr>
        </p:nvSpPr>
        <p:spPr/>
        <p:txBody>
          <a:bodyPr>
            <a:normAutofit fontScale="92500" lnSpcReduction="20000"/>
          </a:bodyPr>
          <a:lstStyle/>
          <a:p>
            <a:pPr>
              <a:buNone/>
            </a:pPr>
            <a:endParaRPr lang="ja-JP" altLang="en-US" dirty="0" smtClean="0"/>
          </a:p>
          <a:p>
            <a:r>
              <a:rPr lang="ja-JP" altLang="en-US" dirty="0" smtClean="0"/>
              <a:t>全て</a:t>
            </a:r>
            <a:r>
              <a:rPr lang="ja-JP" altLang="en-US" dirty="0" smtClean="0"/>
              <a:t>を電子メールに</a:t>
            </a:r>
            <a:r>
              <a:rPr lang="ja-JP" altLang="en-US" b="1" dirty="0" smtClean="0"/>
              <a:t>頼り</a:t>
            </a:r>
            <a:r>
              <a:rPr lang="ja-JP" altLang="en-US" dirty="0" smtClean="0"/>
              <a:t>、</a:t>
            </a:r>
            <a:endParaRPr lang="en-US" altLang="ja-JP" dirty="0" smtClean="0"/>
          </a:p>
          <a:p>
            <a:pPr>
              <a:buNone/>
            </a:pPr>
            <a:r>
              <a:rPr lang="en-US" altLang="ja-JP" dirty="0" smtClean="0"/>
              <a:t>	</a:t>
            </a:r>
            <a:r>
              <a:rPr lang="ja-JP" altLang="en-US" dirty="0" smtClean="0"/>
              <a:t>電子</a:t>
            </a:r>
            <a:r>
              <a:rPr lang="ja-JP" altLang="en-US" dirty="0" smtClean="0"/>
              <a:t>メール以外では</a:t>
            </a:r>
            <a:r>
              <a:rPr lang="ja-JP" altLang="en-US" b="1" dirty="0" smtClean="0"/>
              <a:t>発言できなくなり</a:t>
            </a:r>
            <a:r>
              <a:rPr lang="ja-JP" altLang="en-US" b="1" dirty="0" smtClean="0"/>
              <a:t>、</a:t>
            </a:r>
            <a:endParaRPr lang="en-US" altLang="ja-JP" b="1" dirty="0" smtClean="0"/>
          </a:p>
          <a:p>
            <a:pPr>
              <a:buNone/>
            </a:pPr>
            <a:r>
              <a:rPr lang="en-US" altLang="ja-JP" dirty="0" smtClean="0"/>
              <a:t>	</a:t>
            </a:r>
            <a:r>
              <a:rPr lang="ja-JP" altLang="en-US" dirty="0" smtClean="0"/>
              <a:t>電子メールの</a:t>
            </a:r>
            <a:r>
              <a:rPr lang="ja-JP" altLang="en-US" dirty="0" smtClean="0"/>
              <a:t>世界に</a:t>
            </a:r>
            <a:r>
              <a:rPr lang="ja-JP" altLang="en-US" b="1" dirty="0" smtClean="0"/>
              <a:t>没頭</a:t>
            </a:r>
            <a:r>
              <a:rPr lang="ja-JP" altLang="en-US" dirty="0" smtClean="0"/>
              <a:t>し</a:t>
            </a:r>
            <a:r>
              <a:rPr lang="ja-JP" altLang="en-US" dirty="0" smtClean="0"/>
              <a:t>、</a:t>
            </a:r>
            <a:endParaRPr lang="en-US" altLang="ja-JP" dirty="0" smtClean="0"/>
          </a:p>
          <a:p>
            <a:pPr>
              <a:buNone/>
            </a:pPr>
            <a:r>
              <a:rPr lang="en-US" altLang="ja-JP" dirty="0" smtClean="0"/>
              <a:t>	</a:t>
            </a:r>
            <a:r>
              <a:rPr lang="ja-JP" altLang="en-US" dirty="0" smtClean="0"/>
              <a:t>電子</a:t>
            </a:r>
            <a:r>
              <a:rPr lang="ja-JP" altLang="en-US" dirty="0" smtClean="0"/>
              <a:t>メールを</a:t>
            </a:r>
            <a:r>
              <a:rPr lang="ja-JP" altLang="en-US" b="1" dirty="0" smtClean="0"/>
              <a:t>信じ</a:t>
            </a:r>
            <a:r>
              <a:rPr lang="ja-JP" altLang="en-US" dirty="0" smtClean="0"/>
              <a:t>、</a:t>
            </a:r>
            <a:r>
              <a:rPr lang="en-US" altLang="ja-JP" dirty="0" smtClean="0"/>
              <a:t>	</a:t>
            </a:r>
          </a:p>
          <a:p>
            <a:pPr>
              <a:buNone/>
            </a:pPr>
            <a:r>
              <a:rPr lang="en-US" altLang="ja-JP" dirty="0" smtClean="0"/>
              <a:t>	</a:t>
            </a:r>
            <a:r>
              <a:rPr lang="ja-JP" altLang="en-US" dirty="0" smtClean="0"/>
              <a:t>電子メールが</a:t>
            </a:r>
            <a:r>
              <a:rPr lang="ja-JP" altLang="en-US" dirty="0" smtClean="0"/>
              <a:t>届かなければ</a:t>
            </a:r>
            <a:r>
              <a:rPr lang="ja-JP" altLang="en-US" b="1" dirty="0" smtClean="0"/>
              <a:t>世間から無視されていると不安</a:t>
            </a:r>
            <a:r>
              <a:rPr lang="ja-JP" altLang="en-US" dirty="0" smtClean="0"/>
              <a:t>になり、</a:t>
            </a:r>
            <a:endParaRPr lang="en-US" altLang="ja-JP" dirty="0" smtClean="0"/>
          </a:p>
          <a:p>
            <a:pPr>
              <a:buNone/>
            </a:pPr>
            <a:r>
              <a:rPr lang="en-US" altLang="ja-JP" dirty="0" smtClean="0"/>
              <a:t>	</a:t>
            </a:r>
            <a:r>
              <a:rPr lang="ja-JP" altLang="en-US" dirty="0" smtClean="0"/>
              <a:t>電子</a:t>
            </a:r>
            <a:r>
              <a:rPr lang="ja-JP" altLang="en-US" dirty="0" smtClean="0"/>
              <a:t>メールの世界に</a:t>
            </a:r>
            <a:r>
              <a:rPr lang="ja-JP" altLang="en-US" b="1" dirty="0" smtClean="0"/>
              <a:t>生き甲斐</a:t>
            </a:r>
            <a:r>
              <a:rPr lang="ja-JP" altLang="en-US" dirty="0" smtClean="0"/>
              <a:t>を覚え</a:t>
            </a:r>
            <a:r>
              <a:rPr lang="ja-JP" altLang="en-US" dirty="0" smtClean="0"/>
              <a:t>、</a:t>
            </a:r>
            <a:endParaRPr lang="en-US" altLang="ja-JP" dirty="0" smtClean="0"/>
          </a:p>
          <a:p>
            <a:pPr>
              <a:buNone/>
            </a:pPr>
            <a:r>
              <a:rPr lang="en-US" altLang="ja-JP" dirty="0" smtClean="0"/>
              <a:t>	</a:t>
            </a:r>
          </a:p>
          <a:p>
            <a:pPr>
              <a:buNone/>
            </a:pPr>
            <a:r>
              <a:rPr lang="ja-JP" altLang="en-US" dirty="0" smtClean="0"/>
              <a:t>電子メール</a:t>
            </a:r>
            <a:r>
              <a:rPr lang="ja-JP" altLang="en-US" dirty="0" smtClean="0"/>
              <a:t>がなければ生きていけなくなった人達が</a:t>
            </a:r>
            <a:r>
              <a:rPr lang="ja-JP" altLang="en-US" dirty="0" smtClean="0"/>
              <a:t>存在</a:t>
            </a:r>
            <a:r>
              <a:rPr lang="ja-JP" altLang="en-US" dirty="0" smtClean="0"/>
              <a:t>することを指摘した</a:t>
            </a:r>
            <a:r>
              <a:rPr lang="ja-JP" altLang="en-US" dirty="0" smtClean="0"/>
              <a:t>言葉</a:t>
            </a:r>
            <a:endParaRPr lang="en-US" altLang="ja-JP" dirty="0" smtClean="0"/>
          </a:p>
          <a:p>
            <a:pPr>
              <a:buNone/>
            </a:pPr>
            <a:r>
              <a:rPr lang="en-US" altLang="ja-JP" dirty="0" smtClean="0"/>
              <a:t>	</a:t>
            </a:r>
            <a:r>
              <a:rPr lang="ja-JP" altLang="en-US" dirty="0" smtClean="0"/>
              <a:t>⇒</a:t>
            </a:r>
            <a:r>
              <a:rPr lang="ja-JP" altLang="en-US" sz="2800" b="1" i="1" dirty="0" smtClean="0"/>
              <a:t>電子</a:t>
            </a:r>
            <a:r>
              <a:rPr lang="ja-JP" altLang="en-US" sz="2800" b="1" i="1" dirty="0" smtClean="0"/>
              <a:t>メール</a:t>
            </a:r>
            <a:r>
              <a:rPr lang="ja-JP" altLang="en-US" sz="2800" b="1" i="1" dirty="0" smtClean="0"/>
              <a:t>中毒　</a:t>
            </a:r>
            <a:r>
              <a:rPr lang="ja-JP" altLang="en-US" dirty="0" smtClean="0"/>
              <a:t>あるいは</a:t>
            </a:r>
            <a:r>
              <a:rPr lang="ja-JP" altLang="en-US" sz="2800" b="1" i="1" dirty="0" smtClean="0"/>
              <a:t>熱狂的電子メール常習癖</a:t>
            </a:r>
            <a:r>
              <a:rPr lang="ja-JP" altLang="en-US" dirty="0" smtClean="0"/>
              <a:t>（</a:t>
            </a:r>
            <a:r>
              <a:rPr lang="en-US" altLang="ja-JP" dirty="0" smtClean="0"/>
              <a:t>E-Mail Addiction</a:t>
            </a:r>
            <a:r>
              <a:rPr lang="ja-JP" altLang="en-US" dirty="0" smtClean="0"/>
              <a:t>） という言葉があることが</a:t>
            </a:r>
            <a:r>
              <a:rPr lang="ja-JP" altLang="en-US" dirty="0" smtClean="0"/>
              <a:t>報告（</a:t>
            </a:r>
            <a:r>
              <a:rPr lang="ja-JP" altLang="en-US" dirty="0" smtClean="0"/>
              <a:t>マルチメディア・インターネット事典）</a:t>
            </a:r>
            <a:r>
              <a:rPr lang="en-US" altLang="ja-JP" dirty="0" smtClean="0"/>
              <a:t>14</a:t>
            </a:r>
            <a:r>
              <a:rPr lang="ja-JP" altLang="en-US" dirty="0" smtClean="0"/>
              <a:t>）。	</a:t>
            </a:r>
          </a:p>
          <a:p>
            <a:pPr>
              <a:buNone/>
            </a:pP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３．３　日本の学生に対する調査</a:t>
            </a:r>
            <a:endParaRPr kumimoji="1" lang="ja-JP" altLang="en-US" sz="3600" dirty="0"/>
          </a:p>
        </p:txBody>
      </p:sp>
      <p:sp>
        <p:nvSpPr>
          <p:cNvPr id="3" name="コンテンツ プレースホルダ 2"/>
          <p:cNvSpPr>
            <a:spLocks noGrp="1"/>
          </p:cNvSpPr>
          <p:nvPr>
            <p:ph sz="quarter" idx="1"/>
          </p:nvPr>
        </p:nvSpPr>
        <p:spPr/>
        <p:txBody>
          <a:bodyPr>
            <a:normAutofit fontScale="92500" lnSpcReduction="20000"/>
          </a:bodyPr>
          <a:lstStyle/>
          <a:p>
            <a:pPr>
              <a:buFont typeface="Wingdings" pitchFamily="2" charset="2"/>
              <a:buChar char="l"/>
            </a:pPr>
            <a:r>
              <a:rPr lang="ja-JP" altLang="en-US" sz="3600" dirty="0" smtClean="0"/>
              <a:t>方法</a:t>
            </a:r>
            <a:endParaRPr lang="ja-JP" altLang="en-US" sz="3600" dirty="0" smtClean="0"/>
          </a:p>
          <a:p>
            <a:pPr>
              <a:buFont typeface="Arial" pitchFamily="34" charset="0"/>
              <a:buChar char="•"/>
            </a:pPr>
            <a:r>
              <a:rPr lang="en-US" altLang="ja-JP" dirty="0" smtClean="0"/>
              <a:t>2001</a:t>
            </a:r>
            <a:r>
              <a:rPr lang="ja-JP" altLang="en-US" dirty="0" smtClean="0"/>
              <a:t>年</a:t>
            </a:r>
            <a:r>
              <a:rPr lang="en-US" altLang="ja-JP" dirty="0" smtClean="0"/>
              <a:t>6 </a:t>
            </a:r>
            <a:r>
              <a:rPr lang="ja-JP" altLang="en-US" dirty="0" smtClean="0"/>
              <a:t>月に、大学</a:t>
            </a:r>
            <a:r>
              <a:rPr lang="en-US" altLang="ja-JP" dirty="0" smtClean="0"/>
              <a:t>1 </a:t>
            </a:r>
            <a:r>
              <a:rPr lang="ja-JP" altLang="en-US" dirty="0" smtClean="0"/>
              <a:t>年生</a:t>
            </a:r>
            <a:r>
              <a:rPr lang="en-US" altLang="ja-JP" dirty="0" smtClean="0"/>
              <a:t>434</a:t>
            </a:r>
            <a:r>
              <a:rPr lang="ja-JP" altLang="en-US" dirty="0" smtClean="0"/>
              <a:t>人に質問紙</a:t>
            </a:r>
            <a:r>
              <a:rPr lang="ja-JP" altLang="en-US" dirty="0" smtClean="0"/>
              <a:t>調査を</a:t>
            </a:r>
            <a:r>
              <a:rPr lang="ja-JP" altLang="en-US" dirty="0" smtClean="0"/>
              <a:t>実施した</a:t>
            </a:r>
            <a:r>
              <a:rPr lang="ja-JP" altLang="en-US" dirty="0" smtClean="0"/>
              <a:t>。</a:t>
            </a:r>
            <a:endParaRPr lang="en-US" altLang="ja-JP" dirty="0" smtClean="0"/>
          </a:p>
          <a:p>
            <a:pPr>
              <a:buNone/>
            </a:pPr>
            <a:r>
              <a:rPr lang="en-US" altLang="ja-JP" dirty="0" smtClean="0"/>
              <a:t>	</a:t>
            </a:r>
            <a:r>
              <a:rPr lang="ja-JP" altLang="en-US" dirty="0" smtClean="0"/>
              <a:t>メール</a:t>
            </a:r>
            <a:r>
              <a:rPr lang="ja-JP" altLang="en-US" dirty="0" smtClean="0"/>
              <a:t>中毒は</a:t>
            </a:r>
            <a:r>
              <a:rPr lang="en-US" altLang="ja-JP" dirty="0" smtClean="0"/>
              <a:t>Young 9 </a:t>
            </a:r>
            <a:r>
              <a:rPr lang="ja-JP" altLang="en-US" dirty="0" smtClean="0"/>
              <a:t>）の</a:t>
            </a:r>
            <a:r>
              <a:rPr lang="ja-JP" altLang="en-US" dirty="0" smtClean="0"/>
              <a:t>インターネット</a:t>
            </a:r>
            <a:r>
              <a:rPr lang="ja-JP" altLang="en-US" dirty="0" smtClean="0"/>
              <a:t>中毒尺度をメール中毒用に修正して測定</a:t>
            </a:r>
            <a:r>
              <a:rPr lang="ja-JP" altLang="en-US" dirty="0" smtClean="0"/>
              <a:t>した。</a:t>
            </a:r>
            <a:endParaRPr lang="en-US" altLang="ja-JP" dirty="0" smtClean="0"/>
          </a:p>
          <a:p>
            <a:pPr>
              <a:buFont typeface="Arial" pitchFamily="34" charset="0"/>
              <a:buChar char="•"/>
            </a:pPr>
            <a:r>
              <a:rPr lang="ja-JP" altLang="en-US" dirty="0" smtClean="0"/>
              <a:t>尺度</a:t>
            </a:r>
            <a:r>
              <a:rPr lang="ja-JP" altLang="en-US" dirty="0" smtClean="0"/>
              <a:t>は</a:t>
            </a:r>
            <a:r>
              <a:rPr lang="en-US" altLang="ja-JP" dirty="0" smtClean="0"/>
              <a:t>20</a:t>
            </a:r>
            <a:r>
              <a:rPr lang="ja-JP" altLang="en-US" dirty="0" smtClean="0"/>
              <a:t>項目の質問</a:t>
            </a:r>
            <a:r>
              <a:rPr lang="ja-JP" altLang="en-US" dirty="0" smtClean="0"/>
              <a:t>に</a:t>
            </a:r>
            <a:r>
              <a:rPr lang="en-US" altLang="ja-JP" b="1" dirty="0" smtClean="0"/>
              <a:t>5 </a:t>
            </a:r>
            <a:r>
              <a:rPr lang="ja-JP" altLang="en-US" b="1" dirty="0" smtClean="0"/>
              <a:t>段階で</a:t>
            </a:r>
            <a:r>
              <a:rPr lang="ja-JP" altLang="en-US" b="1" dirty="0" smtClean="0"/>
              <a:t>評定（</a:t>
            </a:r>
            <a:r>
              <a:rPr lang="ja-JP" altLang="en-US" dirty="0" smtClean="0"/>
              <a:t>「</a:t>
            </a:r>
            <a:r>
              <a:rPr lang="ja-JP" altLang="en-US" dirty="0" smtClean="0"/>
              <a:t>まったくない」「めったにない」「ときどきある」「たびたびある」「つねにそうだ</a:t>
            </a:r>
            <a:r>
              <a:rPr lang="ja-JP" altLang="en-US" dirty="0" smtClean="0"/>
              <a:t>」） 。</a:t>
            </a:r>
            <a:endParaRPr lang="en-US" altLang="ja-JP" dirty="0" smtClean="0"/>
          </a:p>
          <a:p>
            <a:pPr>
              <a:buFont typeface="Arial" pitchFamily="34" charset="0"/>
              <a:buChar char="•"/>
            </a:pPr>
            <a:r>
              <a:rPr lang="ja-JP" altLang="en-US" dirty="0" smtClean="0"/>
              <a:t>メール</a:t>
            </a:r>
            <a:r>
              <a:rPr lang="ja-JP" altLang="en-US" dirty="0" smtClean="0"/>
              <a:t>中毒の個人の実態を明らかにする</a:t>
            </a:r>
            <a:r>
              <a:rPr lang="ja-JP" altLang="en-US" dirty="0" smtClean="0"/>
              <a:t>ために、</a:t>
            </a:r>
            <a:endParaRPr lang="en-US" altLang="ja-JP" dirty="0" smtClean="0"/>
          </a:p>
          <a:p>
            <a:pPr>
              <a:buNone/>
            </a:pPr>
            <a:r>
              <a:rPr lang="en-US" altLang="ja-JP" b="1" dirty="0" smtClean="0"/>
              <a:t>	</a:t>
            </a:r>
            <a:r>
              <a:rPr lang="ja-JP" altLang="en-US" b="1" dirty="0" smtClean="0"/>
              <a:t>自由</a:t>
            </a:r>
            <a:r>
              <a:rPr lang="ja-JP" altLang="en-US" b="1" dirty="0" smtClean="0"/>
              <a:t>記述</a:t>
            </a:r>
            <a:r>
              <a:rPr lang="ja-JP" altLang="en-US" dirty="0" smtClean="0"/>
              <a:t>による回答を求めた。	</a:t>
            </a:r>
          </a:p>
          <a:p>
            <a:pPr>
              <a:buFont typeface="Arial" pitchFamily="34" charset="0"/>
              <a:buChar char="•"/>
            </a:pPr>
            <a:r>
              <a:rPr lang="ja-JP" altLang="en-US" dirty="0" smtClean="0"/>
              <a:t>インターネット</a:t>
            </a:r>
            <a:r>
              <a:rPr lang="ja-JP" altLang="en-US" dirty="0" smtClean="0"/>
              <a:t>不安</a:t>
            </a:r>
            <a:r>
              <a:rPr lang="ja-JP" altLang="en-US" dirty="0" smtClean="0"/>
              <a:t>は（</a:t>
            </a:r>
            <a:r>
              <a:rPr lang="en-US" altLang="ja-JP" dirty="0" smtClean="0"/>
              <a:t>Presno16</a:t>
            </a:r>
            <a:r>
              <a:rPr lang="ja-JP" altLang="en-US" dirty="0" smtClean="0"/>
              <a:t>）の「一般的心配」	</a:t>
            </a:r>
          </a:p>
          <a:p>
            <a:pPr>
              <a:buNone/>
            </a:pPr>
            <a:r>
              <a:rPr lang="en-US" altLang="ja-JP" dirty="0" smtClean="0"/>
              <a:t>	</a:t>
            </a:r>
            <a:r>
              <a:rPr lang="ja-JP" altLang="en-US" dirty="0" smtClean="0"/>
              <a:t>「</a:t>
            </a:r>
            <a:r>
              <a:rPr lang="ja-JP" altLang="en-US" dirty="0" smtClean="0"/>
              <a:t>時間遅延不安」「検索不安」「用語不安」の</a:t>
            </a:r>
            <a:r>
              <a:rPr lang="en-US" altLang="ja-JP" dirty="0" smtClean="0"/>
              <a:t>4</a:t>
            </a:r>
            <a:r>
              <a:rPr lang="ja-JP" altLang="en-US" dirty="0" smtClean="0"/>
              <a:t>項目	</a:t>
            </a:r>
          </a:p>
          <a:p>
            <a:pPr>
              <a:buNone/>
            </a:pPr>
            <a:r>
              <a:rPr lang="en-US" altLang="ja-JP" dirty="0" smtClean="0"/>
              <a:t>	</a:t>
            </a:r>
            <a:r>
              <a:rPr lang="ja-JP" altLang="en-US" dirty="0" smtClean="0"/>
              <a:t>から</a:t>
            </a:r>
            <a:r>
              <a:rPr lang="ja-JP" altLang="en-US" dirty="0" smtClean="0"/>
              <a:t>なる不安尺度に</a:t>
            </a:r>
            <a:r>
              <a:rPr lang="ja-JP" altLang="en-US" dirty="0" smtClean="0"/>
              <a:t>、</a:t>
            </a:r>
            <a:r>
              <a:rPr lang="en-US" altLang="ja-JP" dirty="0" smtClean="0"/>
              <a:t> 5 </a:t>
            </a:r>
            <a:r>
              <a:rPr lang="ja-JP" altLang="en-US" dirty="0" smtClean="0"/>
              <a:t>段階で</a:t>
            </a:r>
            <a:r>
              <a:rPr lang="ja-JP" altLang="en-US" dirty="0" smtClean="0"/>
              <a:t>評定（同上）。</a:t>
            </a:r>
            <a:endParaRPr lang="en-US" altLang="ja-JP" dirty="0" smtClean="0"/>
          </a:p>
          <a:p>
            <a:pPr>
              <a:buFont typeface="Arial" pitchFamily="34" charset="0"/>
              <a:buChar char="•"/>
            </a:pPr>
            <a:r>
              <a:rPr lang="ja-JP" altLang="en-US" dirty="0" smtClean="0"/>
              <a:t>メール</a:t>
            </a:r>
            <a:r>
              <a:rPr lang="ja-JP" altLang="en-US" dirty="0" smtClean="0"/>
              <a:t>中毒とインターネット不安の関連は、</a:t>
            </a:r>
            <a:r>
              <a:rPr lang="ja-JP" altLang="en-US" dirty="0" smtClean="0"/>
              <a:t>メール</a:t>
            </a:r>
            <a:r>
              <a:rPr lang="ja-JP" altLang="en-US" dirty="0" smtClean="0"/>
              <a:t>中毒者と非中毒者で、インターネット不安</a:t>
            </a:r>
            <a:r>
              <a:rPr lang="ja-JP" altLang="en-US" dirty="0" smtClean="0"/>
              <a:t>の各項目</a:t>
            </a:r>
            <a:r>
              <a:rPr lang="ja-JP" altLang="en-US" dirty="0" smtClean="0"/>
              <a:t>の平均値を比較することによって調べた。	</a:t>
            </a:r>
          </a:p>
          <a:p>
            <a:pPr>
              <a:buNone/>
            </a:pPr>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796</Words>
  <Application>Microsoft Office PowerPoint</Application>
  <PresentationFormat>画面に合わせる (4:3)</PresentationFormat>
  <Paragraphs>156</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スパイス</vt:lpstr>
      <vt:lpstr>インターネット使用による弊害</vt:lpstr>
      <vt:lpstr>このテーマを選んだ動機</vt:lpstr>
      <vt:lpstr>１　メディア中毒としてのインターネット中毒</vt:lpstr>
      <vt:lpstr>２．１　インターネット中毒の定義</vt:lpstr>
      <vt:lpstr>２．２　インターネット中毒の定義（アメリカ）</vt:lpstr>
      <vt:lpstr>アメリカでの考え方を日本の大学生で調査</vt:lpstr>
      <vt:lpstr>３　日本の学生における、インターネット中毒とはどのようなものなのか？</vt:lpstr>
      <vt:lpstr>３．１　メールに関するアメリカの調査結果</vt:lpstr>
      <vt:lpstr>３．３　日本の学生に対する調査</vt:lpstr>
      <vt:lpstr> </vt:lpstr>
      <vt:lpstr>なぜ日本の学生に当てはまらないのか？</vt:lpstr>
      <vt:lpstr>スライド 12</vt:lpstr>
      <vt:lpstr>スライド 13</vt:lpstr>
      <vt:lpstr>スライド 14</vt:lpstr>
      <vt:lpstr>スライド 15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インターネット使用による弊害</dc:title>
  <dc:creator>s1423081</dc:creator>
  <cp:lastModifiedBy>s1726019</cp:lastModifiedBy>
  <cp:revision>36</cp:revision>
  <dcterms:created xsi:type="dcterms:W3CDTF">2008-03-13T01:41:42Z</dcterms:created>
  <dcterms:modified xsi:type="dcterms:W3CDTF">2008-03-13T09:00:50Z</dcterms:modified>
</cp:coreProperties>
</file>