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sldIdLst>
    <p:sldId id="256" r:id="rId2"/>
    <p:sldId id="258" r:id="rId3"/>
    <p:sldId id="257" r:id="rId4"/>
    <p:sldId id="259" r:id="rId5"/>
    <p:sldId id="260" r:id="rId6"/>
    <p:sldId id="261" r:id="rId7"/>
    <p:sldId id="268" r:id="rId8"/>
    <p:sldId id="269" r:id="rId9"/>
    <p:sldId id="270" r:id="rId10"/>
    <p:sldId id="271" r:id="rId11"/>
    <p:sldId id="262" r:id="rId12"/>
    <p:sldId id="266" r:id="rId13"/>
    <p:sldId id="264" r:id="rId14"/>
    <p:sldId id="265" r:id="rId15"/>
    <p:sldId id="267" r:id="rId1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0" autoAdjust="0"/>
  </p:normalViewPr>
  <p:slideViewPr>
    <p:cSldViewPr>
      <p:cViewPr varScale="1">
        <p:scale>
          <a:sx n="68" d="100"/>
          <a:sy n="68" d="100"/>
        </p:scale>
        <p:origin x="-39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E71787-48B4-4790-9492-F85EE250660E}" type="datetimeFigureOut">
              <a:rPr kumimoji="1" lang="ja-JP" altLang="en-US" smtClean="0"/>
              <a:t>2008/3/13</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AF3090-0B01-4C07-A5D6-A204012EEDA0}" type="slidenum">
              <a:rPr kumimoji="1" lang="ja-JP" altLang="en-US" smtClean="0"/>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FAF3090-0B01-4C07-A5D6-A204012EEDA0}" type="slidenum">
              <a:rPr kumimoji="1" lang="ja-JP" altLang="en-US" smtClean="0"/>
              <a:t>9</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134E4C29-52A4-42EA-933B-E5CC16A0A2F4}" type="datetimeFigureOut">
              <a:rPr kumimoji="1" lang="ja-JP" altLang="en-US" smtClean="0"/>
              <a:pPr/>
              <a:t>2008/3/13</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9ED0980C-5FC4-426F-8D60-426A02CB31AE}"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34E4C29-52A4-42EA-933B-E5CC16A0A2F4}" type="datetimeFigureOut">
              <a:rPr kumimoji="1" lang="ja-JP" altLang="en-US" smtClean="0"/>
              <a:pPr/>
              <a:t>2008/3/13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D0980C-5FC4-426F-8D60-426A02CB31AE}"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134E4C29-52A4-42EA-933B-E5CC16A0A2F4}" type="datetimeFigureOut">
              <a:rPr kumimoji="1" lang="ja-JP" altLang="en-US" smtClean="0"/>
              <a:pPr/>
              <a:t>2008/3/13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9ED0980C-5FC4-426F-8D60-426A02CB31AE}"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134E4C29-52A4-42EA-933B-E5CC16A0A2F4}" type="datetimeFigureOut">
              <a:rPr kumimoji="1" lang="ja-JP" altLang="en-US" smtClean="0"/>
              <a:pPr/>
              <a:t>2008/3/13</a:t>
            </a:fld>
            <a:endParaRPr kumimoji="1" lang="ja-JP" altLang="en-US"/>
          </a:p>
        </p:txBody>
      </p:sp>
      <p:sp>
        <p:nvSpPr>
          <p:cNvPr id="9" name="スライド番号プレースホルダ 8"/>
          <p:cNvSpPr>
            <a:spLocks noGrp="1"/>
          </p:cNvSpPr>
          <p:nvPr>
            <p:ph type="sldNum" sz="quarter" idx="15"/>
          </p:nvPr>
        </p:nvSpPr>
        <p:spPr/>
        <p:txBody>
          <a:bodyPr rtlCol="0"/>
          <a:lstStyle/>
          <a:p>
            <a:fld id="{9ED0980C-5FC4-426F-8D60-426A02CB31AE}" type="slidenum">
              <a:rPr kumimoji="1" lang="ja-JP" altLang="en-US" smtClean="0"/>
              <a:pPr/>
              <a:t>&lt;#&gt;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134E4C29-52A4-42EA-933B-E5CC16A0A2F4}" type="datetimeFigureOut">
              <a:rPr kumimoji="1" lang="ja-JP" altLang="en-US" smtClean="0"/>
              <a:pPr/>
              <a:t>2008/3/13</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9ED0980C-5FC4-426F-8D60-426A02CB31AE}"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134E4C29-52A4-42EA-933B-E5CC16A0A2F4}" type="datetimeFigureOut">
              <a:rPr kumimoji="1" lang="ja-JP" altLang="en-US" smtClean="0"/>
              <a:pPr/>
              <a:t>2008/3/13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9ED0980C-5FC4-426F-8D60-426A02CB31AE}"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134E4C29-52A4-42EA-933B-E5CC16A0A2F4}" type="datetimeFigureOut">
              <a:rPr kumimoji="1" lang="ja-JP" altLang="en-US" smtClean="0"/>
              <a:pPr/>
              <a:t>2008/3/13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9ED0980C-5FC4-426F-8D60-426A02CB31AE}"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134E4C29-52A4-42EA-933B-E5CC16A0A2F4}" type="datetimeFigureOut">
              <a:rPr kumimoji="1" lang="ja-JP" altLang="en-US" smtClean="0"/>
              <a:pPr/>
              <a:t>2008/3/13</a:t>
            </a:fld>
            <a:endParaRPr kumimoji="1" lang="ja-JP" altLang="en-US"/>
          </a:p>
        </p:txBody>
      </p:sp>
      <p:sp>
        <p:nvSpPr>
          <p:cNvPr id="7" name="スライド番号プレースホルダ 6"/>
          <p:cNvSpPr>
            <a:spLocks noGrp="1"/>
          </p:cNvSpPr>
          <p:nvPr>
            <p:ph type="sldNum" sz="quarter" idx="11"/>
          </p:nvPr>
        </p:nvSpPr>
        <p:spPr/>
        <p:txBody>
          <a:bodyPr rtlCol="0"/>
          <a:lstStyle/>
          <a:p>
            <a:fld id="{9ED0980C-5FC4-426F-8D60-426A02CB31AE}" type="slidenum">
              <a:rPr kumimoji="1" lang="ja-JP" altLang="en-US" smtClean="0"/>
              <a:pPr/>
              <a:t>&lt;#&gt;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134E4C29-52A4-42EA-933B-E5CC16A0A2F4}" type="datetimeFigureOut">
              <a:rPr kumimoji="1" lang="ja-JP" altLang="en-US" smtClean="0"/>
              <a:pPr/>
              <a:t>2008/3/13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9ED0980C-5FC4-426F-8D60-426A02CB31AE}"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134E4C29-52A4-42EA-933B-E5CC16A0A2F4}" type="datetimeFigureOut">
              <a:rPr kumimoji="1" lang="ja-JP" altLang="en-US" smtClean="0"/>
              <a:pPr/>
              <a:t>2008/3/13</a:t>
            </a:fld>
            <a:endParaRPr kumimoji="1" lang="ja-JP" altLang="en-US"/>
          </a:p>
        </p:txBody>
      </p:sp>
      <p:sp>
        <p:nvSpPr>
          <p:cNvPr id="22" name="スライド番号プレースホルダ 21"/>
          <p:cNvSpPr>
            <a:spLocks noGrp="1"/>
          </p:cNvSpPr>
          <p:nvPr>
            <p:ph type="sldNum" sz="quarter" idx="15"/>
          </p:nvPr>
        </p:nvSpPr>
        <p:spPr/>
        <p:txBody>
          <a:bodyPr rtlCol="0"/>
          <a:lstStyle/>
          <a:p>
            <a:fld id="{9ED0980C-5FC4-426F-8D60-426A02CB31AE}" type="slidenum">
              <a:rPr kumimoji="1" lang="ja-JP" altLang="en-US" smtClean="0"/>
              <a:pPr/>
              <a:t>&lt;#&gt;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134E4C29-52A4-42EA-933B-E5CC16A0A2F4}" type="datetimeFigureOut">
              <a:rPr kumimoji="1" lang="ja-JP" altLang="en-US" smtClean="0"/>
              <a:pPr/>
              <a:t>2008/3/13</a:t>
            </a:fld>
            <a:endParaRPr kumimoji="1" lang="ja-JP" altLang="en-US"/>
          </a:p>
        </p:txBody>
      </p:sp>
      <p:sp>
        <p:nvSpPr>
          <p:cNvPr id="18" name="スライド番号プレースホルダ 17"/>
          <p:cNvSpPr>
            <a:spLocks noGrp="1"/>
          </p:cNvSpPr>
          <p:nvPr>
            <p:ph type="sldNum" sz="quarter" idx="11"/>
          </p:nvPr>
        </p:nvSpPr>
        <p:spPr/>
        <p:txBody>
          <a:bodyPr rtlCol="0"/>
          <a:lstStyle/>
          <a:p>
            <a:fld id="{9ED0980C-5FC4-426F-8D60-426A02CB31AE}" type="slidenum">
              <a:rPr kumimoji="1" lang="ja-JP" altLang="en-US" smtClean="0"/>
              <a:pPr/>
              <a:t>&lt;#&gt;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34E4C29-52A4-42EA-933B-E5CC16A0A2F4}" type="datetimeFigureOut">
              <a:rPr kumimoji="1" lang="ja-JP" altLang="en-US" smtClean="0"/>
              <a:pPr/>
              <a:t>2008/3/13</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ED0980C-5FC4-426F-8D60-426A02CB31AE}"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kumimoji="1" lang="ja-JP" altLang="en-US" sz="6000" dirty="0" smtClean="0"/>
              <a:t>インターネット使用による弊害</a:t>
            </a:r>
            <a:endParaRPr kumimoji="1" lang="ja-JP" altLang="en-US" sz="6000" dirty="0"/>
          </a:p>
        </p:txBody>
      </p:sp>
      <p:sp>
        <p:nvSpPr>
          <p:cNvPr id="3" name="サブタイトル 2"/>
          <p:cNvSpPr>
            <a:spLocks noGrp="1"/>
          </p:cNvSpPr>
          <p:nvPr>
            <p:ph type="subTitle" idx="1"/>
          </p:nvPr>
        </p:nvSpPr>
        <p:spPr>
          <a:xfrm>
            <a:off x="6715140" y="4571984"/>
            <a:ext cx="1643058" cy="2143164"/>
          </a:xfrm>
        </p:spPr>
        <p:txBody>
          <a:bodyPr>
            <a:normAutofit/>
          </a:bodyPr>
          <a:lstStyle/>
          <a:p>
            <a:r>
              <a:rPr kumimoji="1" lang="ja-JP" altLang="en-US" dirty="0" smtClean="0"/>
              <a:t>佐藤広太　　　</a:t>
            </a:r>
            <a:endParaRPr kumimoji="1" lang="en-US" altLang="ja-JP" dirty="0" smtClean="0"/>
          </a:p>
          <a:p>
            <a:r>
              <a:rPr lang="ja-JP" altLang="en-US" dirty="0" smtClean="0"/>
              <a:t>川村俊明</a:t>
            </a:r>
            <a:endParaRPr lang="en-US" altLang="ja-JP" dirty="0" smtClean="0"/>
          </a:p>
          <a:p>
            <a:r>
              <a:rPr kumimoji="1" lang="ja-JP" altLang="en-US" dirty="0" smtClean="0"/>
              <a:t>角川雄太</a:t>
            </a:r>
            <a:endParaRPr kumimoji="1" lang="en-US" altLang="ja-JP" dirty="0" smtClean="0"/>
          </a:p>
          <a:p>
            <a:r>
              <a:rPr lang="ja-JP" altLang="en-US" dirty="0" smtClean="0"/>
              <a:t>川村優人</a:t>
            </a:r>
            <a:endParaRPr lang="en-US" altLang="ja-JP" dirty="0" smtClean="0"/>
          </a:p>
          <a:p>
            <a:r>
              <a:rPr kumimoji="1" lang="ja-JP" altLang="en-US" dirty="0" smtClean="0"/>
              <a:t>大塚龍八</a:t>
            </a:r>
            <a:endParaRPr kumimoji="1" lang="en-US" altLang="ja-JP" dirty="0" smtClean="0"/>
          </a:p>
          <a:p>
            <a:r>
              <a:rPr kumimoji="1" lang="ja-JP" altLang="en-US" dirty="0" smtClean="0"/>
              <a:t>松田幸作</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idx="4294967295"/>
          </p:nvPr>
        </p:nvSpPr>
        <p:spPr>
          <a:xfrm>
            <a:off x="0" y="274638"/>
            <a:ext cx="7467600" cy="1154112"/>
          </a:xfrm>
        </p:spPr>
        <p:txBody>
          <a:bodyPr/>
          <a:lstStyle/>
          <a:p>
            <a:r>
              <a:rPr lang="ja-JP" altLang="en-US" dirty="0" smtClean="0"/>
              <a:t/>
            </a:r>
            <a:br>
              <a:rPr lang="ja-JP" altLang="en-US" dirty="0" smtClean="0"/>
            </a:br>
            <a:endParaRPr kumimoji="1" lang="ja-JP" altLang="en-US" dirty="0"/>
          </a:p>
        </p:txBody>
      </p:sp>
      <p:sp>
        <p:nvSpPr>
          <p:cNvPr id="6" name="コンテンツ プレースホルダ 5"/>
          <p:cNvSpPr>
            <a:spLocks noGrp="1"/>
          </p:cNvSpPr>
          <p:nvPr>
            <p:ph sz="quarter" idx="4294967295"/>
          </p:nvPr>
        </p:nvSpPr>
        <p:spPr>
          <a:xfrm>
            <a:off x="357158" y="642918"/>
            <a:ext cx="8143932" cy="5688031"/>
          </a:xfrm>
        </p:spPr>
        <p:txBody>
          <a:bodyPr>
            <a:normAutofit fontScale="85000" lnSpcReduction="10000"/>
          </a:bodyPr>
          <a:lstStyle/>
          <a:p>
            <a:pPr>
              <a:buFont typeface="Wingdings" pitchFamily="2" charset="2"/>
              <a:buChar char="l"/>
            </a:pPr>
            <a:r>
              <a:rPr kumimoji="1" lang="ja-JP" altLang="en-US" sz="3200" dirty="0" smtClean="0"/>
              <a:t>結果</a:t>
            </a:r>
            <a:endParaRPr lang="ja-JP" altLang="en-US" dirty="0" smtClean="0"/>
          </a:p>
          <a:p>
            <a:pPr>
              <a:buNone/>
            </a:pPr>
            <a:r>
              <a:rPr lang="en-US" altLang="ja-JP" dirty="0" smtClean="0"/>
              <a:t>	</a:t>
            </a:r>
            <a:r>
              <a:rPr lang="ja-JP" altLang="en-US" dirty="0" smtClean="0"/>
              <a:t>インターネット</a:t>
            </a:r>
            <a:r>
              <a:rPr lang="ja-JP" altLang="en-US" dirty="0" smtClean="0"/>
              <a:t>中毒尺度上で、</a:t>
            </a:r>
            <a:r>
              <a:rPr lang="en-US" altLang="ja-JP" dirty="0" smtClean="0"/>
              <a:t>Young 8 </a:t>
            </a:r>
            <a:r>
              <a:rPr lang="ja-JP" altLang="en-US" dirty="0" smtClean="0"/>
              <a:t>）の基準では</a:t>
            </a:r>
            <a:r>
              <a:rPr lang="ja-JP" altLang="en-US" dirty="0" smtClean="0"/>
              <a:t>、</a:t>
            </a:r>
            <a:endParaRPr lang="en-US" altLang="ja-JP" dirty="0" smtClean="0"/>
          </a:p>
          <a:p>
            <a:pPr>
              <a:buNone/>
            </a:pPr>
            <a:r>
              <a:rPr lang="en-US" altLang="ja-JP" dirty="0" smtClean="0"/>
              <a:t>	</a:t>
            </a:r>
            <a:r>
              <a:rPr lang="ja-JP" altLang="en-US" dirty="0" smtClean="0"/>
              <a:t>合計値</a:t>
            </a:r>
            <a:r>
              <a:rPr lang="ja-JP" altLang="en-US" dirty="0" smtClean="0"/>
              <a:t>が</a:t>
            </a:r>
            <a:r>
              <a:rPr lang="en-US" altLang="ja-JP" dirty="0" smtClean="0"/>
              <a:t>20</a:t>
            </a:r>
            <a:r>
              <a:rPr lang="ja-JP" altLang="en-US" dirty="0" smtClean="0"/>
              <a:t>～</a:t>
            </a:r>
            <a:r>
              <a:rPr lang="en-US" altLang="ja-JP" dirty="0" smtClean="0"/>
              <a:t>39</a:t>
            </a:r>
            <a:r>
              <a:rPr lang="ja-JP" altLang="en-US" dirty="0" smtClean="0"/>
              <a:t>点は平均的な</a:t>
            </a:r>
            <a:r>
              <a:rPr lang="ja-JP" altLang="en-US" dirty="0" smtClean="0"/>
              <a:t>オンライン</a:t>
            </a:r>
            <a:r>
              <a:rPr lang="ja-JP" altLang="en-US" dirty="0" smtClean="0"/>
              <a:t>・ユーザー</a:t>
            </a:r>
            <a:r>
              <a:rPr lang="ja-JP" altLang="en-US" dirty="0" smtClean="0"/>
              <a:t>、</a:t>
            </a:r>
            <a:endParaRPr lang="en-US" altLang="ja-JP" dirty="0" smtClean="0"/>
          </a:p>
          <a:p>
            <a:pPr>
              <a:buNone/>
            </a:pPr>
            <a:r>
              <a:rPr lang="en-US" altLang="ja-JP" dirty="0" smtClean="0"/>
              <a:t>	</a:t>
            </a:r>
            <a:r>
              <a:rPr lang="en-US" altLang="ja-JP" dirty="0" smtClean="0"/>
              <a:t>40</a:t>
            </a:r>
            <a:r>
              <a:rPr lang="ja-JP" altLang="en-US" dirty="0" smtClean="0"/>
              <a:t>～</a:t>
            </a:r>
            <a:r>
              <a:rPr lang="en-US" altLang="ja-JP" dirty="0" smtClean="0"/>
              <a:t>69</a:t>
            </a:r>
            <a:r>
              <a:rPr lang="ja-JP" altLang="en-US" dirty="0" smtClean="0"/>
              <a:t>点はインターネットが</a:t>
            </a:r>
            <a:r>
              <a:rPr lang="ja-JP" altLang="en-US" dirty="0" smtClean="0"/>
              <a:t>原因と</a:t>
            </a:r>
            <a:r>
              <a:rPr lang="ja-JP" altLang="en-US" dirty="0" smtClean="0"/>
              <a:t>なる一般的な問題を経験している者</a:t>
            </a:r>
            <a:r>
              <a:rPr lang="ja-JP" altLang="en-US" dirty="0" smtClean="0"/>
              <a:t>、</a:t>
            </a:r>
            <a:endParaRPr lang="en-US" altLang="ja-JP" dirty="0" smtClean="0"/>
          </a:p>
          <a:p>
            <a:pPr>
              <a:buNone/>
            </a:pPr>
            <a:r>
              <a:rPr lang="en-US" altLang="ja-JP" dirty="0" smtClean="0"/>
              <a:t>	</a:t>
            </a:r>
            <a:r>
              <a:rPr lang="en-US" altLang="ja-JP" dirty="0" smtClean="0"/>
              <a:t>70</a:t>
            </a:r>
            <a:r>
              <a:rPr lang="ja-JP" altLang="en-US" dirty="0" smtClean="0"/>
              <a:t>～</a:t>
            </a:r>
            <a:r>
              <a:rPr lang="en-US" altLang="ja-JP" dirty="0" smtClean="0"/>
              <a:t>100 </a:t>
            </a:r>
            <a:r>
              <a:rPr lang="ja-JP" altLang="en-US" dirty="0" smtClean="0"/>
              <a:t>点</a:t>
            </a:r>
            <a:r>
              <a:rPr lang="ja-JP" altLang="en-US" dirty="0" smtClean="0"/>
              <a:t>はインターネットの使用は生活に重大な問題</a:t>
            </a:r>
            <a:r>
              <a:rPr lang="ja-JP" altLang="en-US" dirty="0" smtClean="0"/>
              <a:t>をもたらす者</a:t>
            </a:r>
            <a:endParaRPr lang="en-US" altLang="ja-JP" dirty="0" smtClean="0"/>
          </a:p>
          <a:p>
            <a:pPr>
              <a:buNone/>
            </a:pPr>
            <a:endParaRPr lang="en-US" altLang="ja-JP" dirty="0" smtClean="0"/>
          </a:p>
          <a:p>
            <a:pPr>
              <a:buNone/>
            </a:pPr>
            <a:r>
              <a:rPr lang="ja-JP" altLang="en-US" dirty="0" smtClean="0"/>
              <a:t>その</a:t>
            </a:r>
            <a:r>
              <a:rPr lang="ja-JP" altLang="en-US" dirty="0" smtClean="0"/>
              <a:t>基準を本研究</a:t>
            </a:r>
            <a:r>
              <a:rPr lang="ja-JP" altLang="en-US" dirty="0" smtClean="0"/>
              <a:t>の電子</a:t>
            </a:r>
            <a:r>
              <a:rPr lang="ja-JP" altLang="en-US" dirty="0" smtClean="0"/>
              <a:t>メール中毒尺度に当てはめて</a:t>
            </a:r>
            <a:r>
              <a:rPr lang="ja-JP" altLang="en-US" dirty="0" smtClean="0"/>
              <a:t>、</a:t>
            </a:r>
            <a:endParaRPr lang="en-US" altLang="ja-JP" dirty="0" smtClean="0"/>
          </a:p>
          <a:p>
            <a:pPr>
              <a:buNone/>
            </a:pPr>
            <a:r>
              <a:rPr lang="en-US" altLang="ja-JP" dirty="0" smtClean="0"/>
              <a:t>	40</a:t>
            </a:r>
            <a:r>
              <a:rPr lang="ja-JP" altLang="en-US" dirty="0" smtClean="0"/>
              <a:t>～</a:t>
            </a:r>
            <a:r>
              <a:rPr lang="en-US" altLang="ja-JP" dirty="0" smtClean="0"/>
              <a:t>69</a:t>
            </a:r>
            <a:r>
              <a:rPr lang="ja-JP" altLang="en-US" dirty="0" smtClean="0"/>
              <a:t>点を</a:t>
            </a:r>
            <a:r>
              <a:rPr lang="ja-JP" altLang="en-US" dirty="0" smtClean="0"/>
              <a:t>メール</a:t>
            </a:r>
            <a:r>
              <a:rPr lang="ja-JP" altLang="en-US" dirty="0" smtClean="0"/>
              <a:t>中毒経験者</a:t>
            </a:r>
            <a:r>
              <a:rPr lang="ja-JP" altLang="en-US" dirty="0" smtClean="0"/>
              <a:t>、</a:t>
            </a:r>
            <a:endParaRPr lang="en-US" altLang="ja-JP" dirty="0" smtClean="0"/>
          </a:p>
          <a:p>
            <a:pPr>
              <a:buNone/>
            </a:pPr>
            <a:r>
              <a:rPr lang="en-US" altLang="ja-JP" dirty="0" smtClean="0"/>
              <a:t>	70</a:t>
            </a:r>
            <a:r>
              <a:rPr lang="ja-JP" altLang="en-US" dirty="0" smtClean="0"/>
              <a:t>～</a:t>
            </a:r>
            <a:r>
              <a:rPr lang="en-US" altLang="ja-JP" dirty="0" smtClean="0"/>
              <a:t>100</a:t>
            </a:r>
            <a:r>
              <a:rPr lang="ja-JP" altLang="en-US" dirty="0" smtClean="0"/>
              <a:t>点をメール中毒者と</a:t>
            </a:r>
            <a:r>
              <a:rPr lang="ja-JP" altLang="en-US" dirty="0" smtClean="0"/>
              <a:t>した。</a:t>
            </a:r>
            <a:endParaRPr lang="en-US" altLang="ja-JP" dirty="0" smtClean="0"/>
          </a:p>
          <a:p>
            <a:pPr>
              <a:buNone/>
            </a:pPr>
            <a:r>
              <a:rPr lang="en-US" altLang="ja-JP" dirty="0" smtClean="0"/>
              <a:t>	</a:t>
            </a:r>
            <a:r>
              <a:rPr lang="ja-JP" altLang="en-US" dirty="0" smtClean="0"/>
              <a:t>この</a:t>
            </a:r>
            <a:r>
              <a:rPr lang="ja-JP" altLang="en-US" dirty="0" smtClean="0"/>
              <a:t>基準により、結果を分類すると</a:t>
            </a:r>
            <a:r>
              <a:rPr lang="ja-JP" altLang="en-US" dirty="0" smtClean="0"/>
              <a:t>、</a:t>
            </a:r>
            <a:endParaRPr lang="en-US" altLang="ja-JP" dirty="0" smtClean="0"/>
          </a:p>
          <a:p>
            <a:pPr>
              <a:buNone/>
            </a:pPr>
            <a:r>
              <a:rPr lang="en-US" altLang="ja-JP" dirty="0" smtClean="0"/>
              <a:t>	</a:t>
            </a:r>
            <a:r>
              <a:rPr lang="ja-JP" altLang="en-US" dirty="0" smtClean="0"/>
              <a:t>中毒経験者</a:t>
            </a:r>
            <a:r>
              <a:rPr lang="ja-JP" altLang="en-US" dirty="0" smtClean="0"/>
              <a:t>は</a:t>
            </a:r>
            <a:r>
              <a:rPr lang="en-US" altLang="ja-JP" dirty="0" smtClean="0"/>
              <a:t>26.7%</a:t>
            </a:r>
            <a:r>
              <a:rPr lang="ja-JP" altLang="en-US" dirty="0" smtClean="0"/>
              <a:t>（</a:t>
            </a:r>
            <a:r>
              <a:rPr lang="en-US" altLang="ja-JP" dirty="0" smtClean="0"/>
              <a:t>116</a:t>
            </a:r>
            <a:r>
              <a:rPr lang="ja-JP" altLang="en-US" dirty="0" smtClean="0"/>
              <a:t>人）、中毒者は</a:t>
            </a:r>
            <a:r>
              <a:rPr lang="en-US" altLang="ja-JP" dirty="0" smtClean="0"/>
              <a:t>0.9%</a:t>
            </a:r>
            <a:r>
              <a:rPr lang="ja-JP" altLang="en-US" dirty="0" smtClean="0"/>
              <a:t>（ </a:t>
            </a:r>
            <a:r>
              <a:rPr lang="en-US" altLang="ja-JP" dirty="0" smtClean="0"/>
              <a:t>4 </a:t>
            </a:r>
            <a:r>
              <a:rPr lang="ja-JP" altLang="en-US" dirty="0" smtClean="0"/>
              <a:t>人</a:t>
            </a:r>
            <a:r>
              <a:rPr lang="ja-JP" altLang="en-US" dirty="0" smtClean="0"/>
              <a:t>）。</a:t>
            </a:r>
            <a:endParaRPr lang="en-US" altLang="ja-JP" dirty="0" smtClean="0"/>
          </a:p>
          <a:p>
            <a:pPr>
              <a:buNone/>
            </a:pPr>
            <a:endParaRPr lang="en-US" altLang="ja-JP" dirty="0" smtClean="0"/>
          </a:p>
          <a:p>
            <a:pPr>
              <a:buNone/>
            </a:pPr>
            <a:r>
              <a:rPr lang="ja-JP" altLang="en-US" dirty="0" smtClean="0"/>
              <a:t>自由記述</a:t>
            </a:r>
            <a:r>
              <a:rPr lang="ja-JP" altLang="en-US" dirty="0" smtClean="0"/>
              <a:t>で、中毒自覚者</a:t>
            </a:r>
            <a:r>
              <a:rPr lang="en-US" altLang="ja-JP" dirty="0" smtClean="0"/>
              <a:t>10.4%</a:t>
            </a:r>
            <a:r>
              <a:rPr lang="ja-JP" altLang="en-US" dirty="0" smtClean="0"/>
              <a:t>（</a:t>
            </a:r>
            <a:r>
              <a:rPr lang="en-US" altLang="ja-JP" dirty="0" smtClean="0"/>
              <a:t>45</a:t>
            </a:r>
            <a:r>
              <a:rPr lang="ja-JP" altLang="en-US" dirty="0" smtClean="0"/>
              <a:t>人）、中毒でない者</a:t>
            </a:r>
            <a:r>
              <a:rPr lang="en-US" altLang="ja-JP" dirty="0" smtClean="0"/>
              <a:t>84.1%</a:t>
            </a:r>
            <a:r>
              <a:rPr lang="ja-JP" altLang="en-US" dirty="0" smtClean="0"/>
              <a:t>（</a:t>
            </a:r>
            <a:r>
              <a:rPr lang="en-US" altLang="ja-JP" dirty="0" smtClean="0"/>
              <a:t>365</a:t>
            </a:r>
            <a:r>
              <a:rPr lang="ja-JP" altLang="en-US" dirty="0" smtClean="0"/>
              <a:t>人</a:t>
            </a:r>
            <a:r>
              <a:rPr lang="ja-JP" altLang="en-US" dirty="0" smtClean="0"/>
              <a:t>）、わからない</a:t>
            </a:r>
            <a:r>
              <a:rPr lang="en-US" altLang="ja-JP" dirty="0" smtClean="0"/>
              <a:t>3.6% </a:t>
            </a:r>
            <a:r>
              <a:rPr lang="ja-JP" altLang="en-US" dirty="0" smtClean="0"/>
              <a:t>（</a:t>
            </a:r>
            <a:r>
              <a:rPr lang="en-US" altLang="ja-JP" dirty="0" smtClean="0"/>
              <a:t>16</a:t>
            </a:r>
            <a:r>
              <a:rPr lang="ja-JP" altLang="en-US" dirty="0" smtClean="0"/>
              <a:t>人）</a:t>
            </a:r>
            <a:r>
              <a:rPr lang="ja-JP" altLang="en-US" dirty="0" smtClean="0"/>
              <a:t>、</a:t>
            </a:r>
            <a:endParaRPr lang="en-US" altLang="ja-JP" dirty="0" smtClean="0"/>
          </a:p>
          <a:p>
            <a:pPr>
              <a:buNone/>
            </a:pPr>
            <a:r>
              <a:rPr lang="en-US" altLang="ja-JP" dirty="0" smtClean="0"/>
              <a:t>	</a:t>
            </a:r>
            <a:r>
              <a:rPr lang="ja-JP" altLang="en-US" dirty="0" smtClean="0"/>
              <a:t>以前</a:t>
            </a:r>
            <a:r>
              <a:rPr lang="ja-JP" altLang="en-US" dirty="0" smtClean="0"/>
              <a:t>は中毒であり現在は違う</a:t>
            </a:r>
            <a:r>
              <a:rPr lang="en-US" altLang="ja-JP" dirty="0" smtClean="0"/>
              <a:t>1.8%</a:t>
            </a:r>
            <a:r>
              <a:rPr lang="ja-JP" altLang="en-US" dirty="0" smtClean="0"/>
              <a:t>（ </a:t>
            </a:r>
            <a:r>
              <a:rPr lang="en-US" altLang="ja-JP" dirty="0" smtClean="0"/>
              <a:t>8 </a:t>
            </a:r>
            <a:r>
              <a:rPr lang="ja-JP" altLang="en-US" dirty="0" smtClean="0"/>
              <a:t>人）	</a:t>
            </a:r>
          </a:p>
          <a:p>
            <a:pPr>
              <a:buFont typeface="Wingdings" pitchFamily="2" charset="2"/>
              <a:buChar char="l"/>
            </a:pPr>
            <a:endParaRPr kumimoji="1" lang="en-US" altLang="ja-JP" dirty="0" smtClean="0"/>
          </a:p>
          <a:p>
            <a:pPr>
              <a:buNone/>
            </a:pPr>
            <a:endParaRPr kumimoji="1" lang="ja-JP"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右矢印 6"/>
          <p:cNvSpPr/>
          <p:nvPr/>
        </p:nvSpPr>
        <p:spPr>
          <a:xfrm>
            <a:off x="3857620" y="3214686"/>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p:cNvSpPr txBox="1"/>
          <p:nvPr/>
        </p:nvSpPr>
        <p:spPr>
          <a:xfrm>
            <a:off x="4929190" y="2857496"/>
            <a:ext cx="3857652" cy="1200329"/>
          </a:xfrm>
          <a:prstGeom prst="rect">
            <a:avLst/>
          </a:prstGeom>
          <a:noFill/>
        </p:spPr>
        <p:txBody>
          <a:bodyPr wrap="square" rtlCol="0">
            <a:spAutoFit/>
          </a:bodyPr>
          <a:lstStyle/>
          <a:p>
            <a:r>
              <a:rPr lang="ja-JP" altLang="en-US" sz="2400" dirty="0" smtClean="0"/>
              <a:t>若者の間ではインターネット中毒者よりも、メール中毒者の存在が考えられる。</a:t>
            </a:r>
            <a:endParaRPr kumimoji="1" lang="ja-JP" altLang="en-US" sz="2400" dirty="0"/>
          </a:p>
        </p:txBody>
      </p:sp>
      <p:sp>
        <p:nvSpPr>
          <p:cNvPr id="11" name="タイトル 10"/>
          <p:cNvSpPr>
            <a:spLocks noGrp="1"/>
          </p:cNvSpPr>
          <p:nvPr>
            <p:ph type="title"/>
          </p:nvPr>
        </p:nvSpPr>
        <p:spPr>
          <a:xfrm>
            <a:off x="857224" y="142852"/>
            <a:ext cx="7543800" cy="1143000"/>
          </a:xfrm>
        </p:spPr>
        <p:txBody>
          <a:bodyPr/>
          <a:lstStyle/>
          <a:p>
            <a:r>
              <a:rPr lang="ja-JP" altLang="en-US" dirty="0" smtClean="0"/>
              <a:t>なぜ日本の学生に当てはまらないのか？</a:t>
            </a:r>
            <a:endParaRPr kumimoji="1" lang="ja-JP" altLang="en-US" dirty="0"/>
          </a:p>
        </p:txBody>
      </p:sp>
      <p:sp>
        <p:nvSpPr>
          <p:cNvPr id="13" name="テキスト ボックス 12"/>
          <p:cNvSpPr txBox="1"/>
          <p:nvPr/>
        </p:nvSpPr>
        <p:spPr>
          <a:xfrm>
            <a:off x="214282" y="2786058"/>
            <a:ext cx="3571900" cy="1477328"/>
          </a:xfrm>
          <a:prstGeom prst="rect">
            <a:avLst/>
          </a:prstGeom>
          <a:noFill/>
        </p:spPr>
        <p:txBody>
          <a:bodyPr wrap="square" rtlCol="0">
            <a:spAutoFit/>
          </a:bodyPr>
          <a:lstStyle/>
          <a:p>
            <a:r>
              <a:rPr lang="ja-JP" altLang="en-US" sz="2400" dirty="0" smtClean="0"/>
              <a:t>パソコンは使わないが、携帯電話でのメールのやりとりをやっている人が多い。</a:t>
            </a:r>
          </a:p>
          <a:p>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linds(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071538" y="1857364"/>
            <a:ext cx="6786610" cy="830997"/>
          </a:xfrm>
          <a:prstGeom prst="rect">
            <a:avLst/>
          </a:prstGeom>
          <a:noFill/>
        </p:spPr>
        <p:txBody>
          <a:bodyPr wrap="square" rtlCol="0">
            <a:spAutoFit/>
          </a:bodyPr>
          <a:lstStyle/>
          <a:p>
            <a:r>
              <a:rPr kumimoji="1" lang="ja-JP" altLang="en-US" sz="2400" dirty="0" smtClean="0"/>
              <a:t>インターネット中毒の度合いを調査するために</a:t>
            </a:r>
            <a:endParaRPr kumimoji="1" lang="en-US" altLang="ja-JP" sz="2400" dirty="0" smtClean="0"/>
          </a:p>
          <a:p>
            <a:r>
              <a:rPr kumimoji="1" lang="ja-JP" altLang="en-US" sz="2400" dirty="0" smtClean="0"/>
              <a:t>次のようなアンケートをメンバー内で行いました。</a:t>
            </a:r>
            <a:endParaRPr kumimoji="1" lang="ja-JP" altLang="en-US" sz="2400" dirty="0"/>
          </a:p>
        </p:txBody>
      </p:sp>
      <p:sp>
        <p:nvSpPr>
          <p:cNvPr id="5" name="テキスト ボックス 4"/>
          <p:cNvSpPr txBox="1"/>
          <p:nvPr/>
        </p:nvSpPr>
        <p:spPr>
          <a:xfrm>
            <a:off x="642910" y="4643446"/>
            <a:ext cx="7786742" cy="923330"/>
          </a:xfrm>
          <a:prstGeom prst="rect">
            <a:avLst/>
          </a:prstGeom>
          <a:noFill/>
        </p:spPr>
        <p:txBody>
          <a:bodyPr wrap="square" rtlCol="0">
            <a:spAutoFit/>
          </a:bodyPr>
          <a:lstStyle/>
          <a:p>
            <a:r>
              <a:rPr kumimoji="1" lang="ja-JP" altLang="en-US" dirty="0" smtClean="0"/>
              <a:t>アンケート内容は以下の資料を参考にしました。</a:t>
            </a:r>
            <a:endParaRPr kumimoji="1" lang="en-US" altLang="ja-JP" dirty="0" smtClean="0"/>
          </a:p>
          <a:p>
            <a:r>
              <a:rPr lang="ja-JP" altLang="en-US" dirty="0" smtClean="0"/>
              <a:t>大学生のインターネット中毒とインターネット不安の関連についての実証的研究</a:t>
            </a:r>
            <a:endParaRPr kumimoji="1" lang="en-US" altLang="ja-JP" dirty="0" smtClean="0"/>
          </a:p>
          <a:p>
            <a:r>
              <a:rPr lang="en-US" dirty="0" smtClean="0"/>
              <a:t>http://gauge.u</a:t>
            </a:r>
            <a:r>
              <a:rPr lang="en-US" altLang="ja-JP" dirty="0" smtClean="0"/>
              <a:t>-</a:t>
            </a:r>
            <a:r>
              <a:rPr lang="en-US" dirty="0" smtClean="0"/>
              <a:t>gakugei.ac.jp/bulletin/Bulletin2002/Bulletin2002_16.pdf</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42844" y="1142984"/>
            <a:ext cx="8643998" cy="5170646"/>
          </a:xfrm>
          <a:prstGeom prst="rect">
            <a:avLst/>
          </a:prstGeom>
          <a:noFill/>
        </p:spPr>
        <p:txBody>
          <a:bodyPr wrap="square" rtlCol="0">
            <a:spAutoFit/>
          </a:bodyPr>
          <a:lstStyle/>
          <a:p>
            <a:r>
              <a:rPr lang="ja-JP" altLang="en-US" sz="2400" dirty="0" smtClean="0"/>
              <a:t>友人と仲良くするよりも、インターネットで得られる刺激のほうを求めることがあるか</a:t>
            </a:r>
          </a:p>
          <a:p>
            <a:endParaRPr lang="en-US" altLang="ja-JP" sz="2400" dirty="0" smtClean="0"/>
          </a:p>
          <a:p>
            <a:r>
              <a:rPr lang="ja-JP" altLang="en-US" sz="2400" dirty="0" smtClean="0"/>
              <a:t>周囲の誰かに、あなたがインターネットで過ごす時間について文句を言われた事があるか</a:t>
            </a:r>
          </a:p>
          <a:p>
            <a:endParaRPr lang="en-US" altLang="ja-JP" sz="2400" dirty="0" smtClean="0"/>
          </a:p>
          <a:p>
            <a:r>
              <a:rPr lang="ja-JP" altLang="en-US" sz="2400" dirty="0" smtClean="0"/>
              <a:t>インターネットで楽しむことを考えて、現実の生活の問題を頭から締め出そうとすることがあるか</a:t>
            </a:r>
          </a:p>
          <a:p>
            <a:endParaRPr lang="en-US" altLang="ja-JP" sz="2400" dirty="0" smtClean="0"/>
          </a:p>
          <a:p>
            <a:r>
              <a:rPr lang="ja-JP" altLang="en-US" sz="2400" dirty="0" smtClean="0"/>
              <a:t>インターネットをしている最中に誰かに中断された場合、ぶっきらぼうに言い返したり、わめいたり、いらいらしたりするか</a:t>
            </a:r>
            <a:endParaRPr lang="en-US" altLang="ja-JP" sz="2400" dirty="0" smtClean="0"/>
          </a:p>
          <a:p>
            <a:endParaRPr lang="en-US" altLang="ja-JP" sz="2400" dirty="0" smtClean="0"/>
          </a:p>
          <a:p>
            <a:r>
              <a:rPr lang="ja-JP" altLang="en-US" sz="2400" dirty="0" smtClean="0"/>
              <a:t>深夜にインターネットをするために、睡眠不足になることがあるか</a:t>
            </a:r>
            <a:endParaRPr lang="en-US" altLang="ja-JP" sz="2400" dirty="0" smtClean="0"/>
          </a:p>
          <a:p>
            <a:endParaRPr lang="ja-JP" altLang="en-US" dirty="0" smtClean="0"/>
          </a:p>
        </p:txBody>
      </p:sp>
      <p:sp>
        <p:nvSpPr>
          <p:cNvPr id="8" name="正方形/長方形 7"/>
          <p:cNvSpPr/>
          <p:nvPr/>
        </p:nvSpPr>
        <p:spPr>
          <a:xfrm>
            <a:off x="428596" y="357166"/>
            <a:ext cx="7858180" cy="461665"/>
          </a:xfrm>
          <a:prstGeom prst="rect">
            <a:avLst/>
          </a:prstGeom>
        </p:spPr>
        <p:txBody>
          <a:bodyPr wrap="square">
            <a:spAutoFit/>
          </a:bodyPr>
          <a:lstStyle/>
          <a:p>
            <a:pPr algn="ctr"/>
            <a:r>
              <a:rPr lang="ja-JP" altLang="en-US" sz="2400" dirty="0" smtClean="0"/>
              <a:t>次の質問に回答してください。</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85720" y="571480"/>
            <a:ext cx="8286808" cy="6278642"/>
          </a:xfrm>
          <a:prstGeom prst="rect">
            <a:avLst/>
          </a:prstGeom>
        </p:spPr>
        <p:txBody>
          <a:bodyPr wrap="square">
            <a:spAutoFit/>
          </a:bodyPr>
          <a:lstStyle/>
          <a:p>
            <a:r>
              <a:rPr lang="ja-JP" altLang="en-US" sz="2400" dirty="0" smtClean="0"/>
              <a:t>インターネットをやっていないときにインターネットのことを考えてぼんやりとしたり、インターネットをしていることを空想したりするか</a:t>
            </a:r>
            <a:endParaRPr lang="en-US" altLang="ja-JP" sz="2400" dirty="0" smtClean="0"/>
          </a:p>
          <a:p>
            <a:endParaRPr lang="en-US" altLang="ja-JP" sz="2400" dirty="0" smtClean="0"/>
          </a:p>
          <a:p>
            <a:r>
              <a:rPr lang="ja-JP" altLang="en-US" sz="2400" dirty="0" smtClean="0"/>
              <a:t>インターネットをしているときに「あと</a:t>
            </a:r>
            <a:r>
              <a:rPr lang="en-US" altLang="ja-JP" sz="2400" dirty="0" smtClean="0"/>
              <a:t>2</a:t>
            </a:r>
            <a:r>
              <a:rPr lang="ja-JP" altLang="en-US" sz="2400" dirty="0" err="1" smtClean="0"/>
              <a:t>、</a:t>
            </a:r>
            <a:r>
              <a:rPr lang="en-US" altLang="ja-JP" sz="2400" dirty="0" smtClean="0"/>
              <a:t>3</a:t>
            </a:r>
            <a:r>
              <a:rPr lang="ja-JP" altLang="en-US" sz="2400" dirty="0" smtClean="0"/>
              <a:t>分だけ」と言い訳するか</a:t>
            </a:r>
          </a:p>
          <a:p>
            <a:endParaRPr lang="en-US" altLang="ja-JP" sz="2400" dirty="0" smtClean="0"/>
          </a:p>
          <a:p>
            <a:r>
              <a:rPr lang="ja-JP" altLang="en-US" sz="2400" dirty="0" smtClean="0"/>
              <a:t>インターネットをしている時間を短くしようとためして失敗したことがあるか</a:t>
            </a:r>
          </a:p>
          <a:p>
            <a:endParaRPr lang="en-US" altLang="ja-JP" sz="2400" dirty="0" smtClean="0"/>
          </a:p>
          <a:p>
            <a:r>
              <a:rPr lang="ja-JP" altLang="en-US" sz="2400" dirty="0" smtClean="0"/>
              <a:t>どれだけ長くインターネットをしていたのかを人に隠そうとするか</a:t>
            </a:r>
            <a:endParaRPr lang="en-US" altLang="ja-JP" sz="2400" dirty="0" smtClean="0"/>
          </a:p>
          <a:p>
            <a:endParaRPr lang="en-US" altLang="ja-JP" sz="2400" dirty="0" smtClean="0"/>
          </a:p>
          <a:p>
            <a:r>
              <a:rPr lang="ja-JP" altLang="en-US" sz="2400" dirty="0" smtClean="0"/>
              <a:t>他の人と出かける代わりに、もっと長い時間をインターネットの</a:t>
            </a:r>
            <a:endParaRPr lang="en-US" altLang="ja-JP" sz="2400" dirty="0" smtClean="0"/>
          </a:p>
          <a:p>
            <a:r>
              <a:rPr lang="ja-JP" altLang="en-US" sz="2400" dirty="0" smtClean="0"/>
              <a:t>やりとりで過ごすほうを選んだことがあるか</a:t>
            </a:r>
            <a:endParaRPr lang="en-US" altLang="ja-JP" sz="2400" dirty="0" smtClean="0"/>
          </a:p>
          <a:p>
            <a:endParaRPr lang="en-US" altLang="ja-JP" sz="2400" dirty="0" smtClean="0"/>
          </a:p>
          <a:p>
            <a:r>
              <a:rPr lang="ja-JP" altLang="en-US" sz="2400" dirty="0" smtClean="0"/>
              <a:t>インターネットをしていないと気分が落ち込み、機嫌が悪くなって、イライラするが、インターネットをするとすぐに解消できるという経験があるか</a:t>
            </a:r>
          </a:p>
          <a:p>
            <a:endParaRPr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500034" y="2357430"/>
            <a:ext cx="7715304" cy="738664"/>
          </a:xfrm>
          <a:prstGeom prst="rect">
            <a:avLst/>
          </a:prstGeom>
          <a:noFill/>
        </p:spPr>
        <p:txBody>
          <a:bodyPr wrap="square" rtlCol="0">
            <a:spAutoFit/>
          </a:bodyPr>
          <a:lstStyle/>
          <a:p>
            <a:r>
              <a:rPr kumimoji="1" lang="ja-JP" altLang="en-US" sz="2400" dirty="0" smtClean="0"/>
              <a:t>結果</a:t>
            </a:r>
            <a:endParaRPr kumimoji="1" lang="en-US" altLang="ja-JP" sz="2400" dirty="0" smtClean="0"/>
          </a:p>
          <a:p>
            <a:endParaRPr kumimoji="1" lang="ja-JP" altLang="en-US" dirty="0"/>
          </a:p>
        </p:txBody>
      </p:sp>
      <p:sp>
        <p:nvSpPr>
          <p:cNvPr id="3" name="テキスト ボックス 2"/>
          <p:cNvSpPr txBox="1"/>
          <p:nvPr/>
        </p:nvSpPr>
        <p:spPr>
          <a:xfrm>
            <a:off x="428596" y="2786058"/>
            <a:ext cx="7715304" cy="2215991"/>
          </a:xfrm>
          <a:prstGeom prst="rect">
            <a:avLst/>
          </a:prstGeom>
          <a:noFill/>
        </p:spPr>
        <p:txBody>
          <a:bodyPr wrap="square" rtlCol="0">
            <a:spAutoFit/>
          </a:bodyPr>
          <a:lstStyle/>
          <a:p>
            <a:r>
              <a:rPr lang="ja-JP" altLang="en-US" sz="2400" dirty="0" smtClean="0"/>
              <a:t>メンバー内では質問内容にはほとんど当てはまらなかった</a:t>
            </a:r>
            <a:r>
              <a:rPr lang="ja-JP" altLang="en-US" sz="2400" dirty="0" smtClean="0"/>
              <a:t>。</a:t>
            </a:r>
            <a:endParaRPr lang="en-US" altLang="ja-JP" sz="2400" dirty="0" smtClean="0"/>
          </a:p>
          <a:p>
            <a:endParaRPr lang="en-US" altLang="ja-JP" sz="2400" dirty="0" smtClean="0"/>
          </a:p>
          <a:p>
            <a:r>
              <a:rPr lang="ja-JP" altLang="en-US" sz="2400" dirty="0" smtClean="0"/>
              <a:t>単純にインターネットという単語を、</a:t>
            </a:r>
            <a:endParaRPr lang="en-US" altLang="ja-JP" sz="2400" dirty="0" smtClean="0"/>
          </a:p>
          <a:p>
            <a:r>
              <a:rPr lang="ja-JP" altLang="en-US" sz="2400" b="1" dirty="0" smtClean="0"/>
              <a:t>メール</a:t>
            </a:r>
            <a:r>
              <a:rPr lang="ja-JP" altLang="en-US" sz="2400" dirty="0" smtClean="0"/>
              <a:t>に置き換えると</a:t>
            </a:r>
            <a:r>
              <a:rPr lang="ja-JP" altLang="en-US" sz="2400" dirty="0" smtClean="0"/>
              <a:t>当てはまる</a:t>
            </a:r>
            <a:r>
              <a:rPr lang="ja-JP" altLang="en-US" sz="2400" dirty="0" smtClean="0"/>
              <a:t>メンバーが</a:t>
            </a:r>
            <a:r>
              <a:rPr lang="ja-JP" altLang="en-US" sz="2400" dirty="0" smtClean="0"/>
              <a:t>いた。</a:t>
            </a:r>
            <a:endParaRPr lang="en-US" altLang="ja-JP" sz="2400" dirty="0" smtClean="0"/>
          </a:p>
          <a:p>
            <a:endParaRPr kumimoji="1" lang="en-US" altLang="ja-JP" dirty="0" smtClean="0"/>
          </a:p>
          <a:p>
            <a:r>
              <a:rPr lang="ja-JP" altLang="en-US" sz="2400" dirty="0" smtClean="0"/>
              <a:t>この研究結果は、私たちにも実感できた。</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buFont typeface="Wingdings" pitchFamily="2" charset="2"/>
              <a:buChar char="Ø"/>
            </a:pPr>
            <a:r>
              <a:rPr kumimoji="1" lang="ja-JP" altLang="en-US" sz="4800" smtClean="0"/>
              <a:t>このテーマを選んだ動機</a:t>
            </a:r>
            <a:endParaRPr kumimoji="1" lang="ja-JP" altLang="en-US" sz="4800" dirty="0"/>
          </a:p>
        </p:txBody>
      </p:sp>
      <p:sp>
        <p:nvSpPr>
          <p:cNvPr id="3" name="コンテンツ プレースホルダ 2"/>
          <p:cNvSpPr>
            <a:spLocks noGrp="1"/>
          </p:cNvSpPr>
          <p:nvPr>
            <p:ph sz="quarter" idx="2"/>
          </p:nvPr>
        </p:nvSpPr>
        <p:spPr/>
        <p:txBody>
          <a:bodyPr/>
          <a:lstStyle/>
          <a:p>
            <a:r>
              <a:rPr kumimoji="1" lang="ja-JP" altLang="en-US" dirty="0" smtClean="0"/>
              <a:t>文献１、２では</a:t>
            </a:r>
            <a:r>
              <a:rPr lang="ja-JP" altLang="en-US" dirty="0" smtClean="0"/>
              <a:t>、　　　　　　　</a:t>
            </a:r>
            <a:r>
              <a:rPr kumimoji="1" lang="ja-JP" altLang="en-US" dirty="0" smtClean="0"/>
              <a:t>インターネット使用の　　順機能を述べていたが、その</a:t>
            </a:r>
            <a:r>
              <a:rPr kumimoji="1" lang="ja-JP" altLang="en-US" b="1" dirty="0" smtClean="0"/>
              <a:t>逆機能</a:t>
            </a:r>
            <a:r>
              <a:rPr kumimoji="1" lang="ja-JP" altLang="en-US" dirty="0" smtClean="0"/>
              <a:t>である</a:t>
            </a:r>
            <a:endParaRPr lang="en-US" altLang="ja-JP" dirty="0" smtClean="0"/>
          </a:p>
          <a:p>
            <a:pPr>
              <a:buNone/>
            </a:pPr>
            <a:r>
              <a:rPr kumimoji="1" lang="ja-JP" altLang="en-US" b="1" dirty="0" smtClean="0"/>
              <a:t>　「弊害」</a:t>
            </a:r>
            <a:r>
              <a:rPr kumimoji="1" lang="ja-JP" altLang="en-US" dirty="0" smtClean="0"/>
              <a:t>についての研究は</a:t>
            </a:r>
            <a:r>
              <a:rPr lang="ja-JP" altLang="en-US" dirty="0" smtClean="0"/>
              <a:t>どうなっているのか？</a:t>
            </a:r>
            <a:endParaRPr kumimoji="1" lang="en-US" altLang="ja-JP" dirty="0" smtClean="0"/>
          </a:p>
          <a:p>
            <a:pPr>
              <a:buNone/>
            </a:pPr>
            <a:endParaRPr kumimoji="1" lang="ja-JP" altLang="en-US" dirty="0"/>
          </a:p>
        </p:txBody>
      </p:sp>
      <p:sp>
        <p:nvSpPr>
          <p:cNvPr id="4" name="テキスト プレースホルダ 3"/>
          <p:cNvSpPr>
            <a:spLocks noGrp="1"/>
          </p:cNvSpPr>
          <p:nvPr>
            <p:ph type="body" sz="quarter" idx="1"/>
          </p:nvPr>
        </p:nvSpPr>
        <p:spPr/>
        <p:txBody>
          <a:bodyPr/>
          <a:lstStyle/>
          <a:p>
            <a:r>
              <a:rPr kumimoji="1" lang="ja-JP" altLang="en-US" smtClean="0"/>
              <a:t>逆機能</a:t>
            </a:r>
            <a:endParaRPr kumimoji="1" lang="ja-JP" altLang="en-US" dirty="0"/>
          </a:p>
        </p:txBody>
      </p:sp>
      <p:sp>
        <p:nvSpPr>
          <p:cNvPr id="7" name="テキスト プレースホルダ 6"/>
          <p:cNvSpPr>
            <a:spLocks noGrp="1"/>
          </p:cNvSpPr>
          <p:nvPr>
            <p:ph type="body" sz="quarter" idx="3"/>
          </p:nvPr>
        </p:nvSpPr>
        <p:spPr/>
        <p:txBody>
          <a:bodyPr/>
          <a:lstStyle/>
          <a:p>
            <a:r>
              <a:rPr kumimoji="1" lang="ja-JP" altLang="en-US" smtClean="0"/>
              <a:t>インターネット中毒</a:t>
            </a:r>
            <a:endParaRPr kumimoji="1" lang="ja-JP" altLang="en-US" dirty="0"/>
          </a:p>
        </p:txBody>
      </p:sp>
      <p:sp>
        <p:nvSpPr>
          <p:cNvPr id="56" name="コンテンツ プレースホルダ 55"/>
          <p:cNvSpPr>
            <a:spLocks noGrp="1"/>
          </p:cNvSpPr>
          <p:nvPr>
            <p:ph sz="quarter" idx="4"/>
          </p:nvPr>
        </p:nvSpPr>
        <p:spPr/>
        <p:txBody>
          <a:bodyPr>
            <a:normAutofit lnSpcReduction="10000"/>
          </a:bodyPr>
          <a:lstStyle/>
          <a:p>
            <a:pPr>
              <a:buFont typeface="Wingdings" pitchFamily="2" charset="2"/>
              <a:buChar char="p"/>
            </a:pPr>
            <a:r>
              <a:rPr kumimoji="1" lang="ja-JP" altLang="en-US" dirty="0" smtClean="0"/>
              <a:t>具体的な弊害</a:t>
            </a:r>
            <a:endParaRPr kumimoji="1" lang="en-US" altLang="ja-JP" dirty="0" smtClean="0"/>
          </a:p>
          <a:p>
            <a:pPr>
              <a:buFont typeface="Arial" pitchFamily="34" charset="0"/>
              <a:buChar char="•"/>
            </a:pPr>
            <a:r>
              <a:rPr kumimoji="1" lang="ja-JP" altLang="en-US" dirty="0" smtClean="0"/>
              <a:t>性犯罪</a:t>
            </a:r>
            <a:endParaRPr kumimoji="1" lang="en-US" altLang="ja-JP" dirty="0" smtClean="0"/>
          </a:p>
          <a:p>
            <a:pPr>
              <a:buFont typeface="Arial" pitchFamily="34" charset="0"/>
              <a:buChar char="•"/>
            </a:pPr>
            <a:r>
              <a:rPr lang="ja-JP" altLang="en-US" dirty="0" smtClean="0"/>
              <a:t>生命に対する軽視</a:t>
            </a:r>
            <a:endParaRPr lang="en-US" altLang="ja-JP" dirty="0" smtClean="0"/>
          </a:p>
          <a:p>
            <a:pPr>
              <a:buFont typeface="Arial" pitchFamily="34" charset="0"/>
              <a:buChar char="•"/>
            </a:pPr>
            <a:r>
              <a:rPr kumimoji="1" lang="ja-JP" altLang="en-US" dirty="0" smtClean="0"/>
              <a:t>身体的能力低下</a:t>
            </a:r>
            <a:endParaRPr kumimoji="1" lang="en-US" altLang="ja-JP" dirty="0" smtClean="0"/>
          </a:p>
          <a:p>
            <a:pPr>
              <a:buNone/>
            </a:pPr>
            <a:r>
              <a:rPr kumimoji="1" lang="ja-JP" altLang="en-US" dirty="0" smtClean="0"/>
              <a:t>以上の弊害に比べ、我々</a:t>
            </a:r>
            <a:endParaRPr kumimoji="1" lang="en-US" altLang="ja-JP" dirty="0" smtClean="0"/>
          </a:p>
          <a:p>
            <a:pPr>
              <a:buNone/>
            </a:pPr>
            <a:r>
              <a:rPr kumimoji="1" lang="ja-JP" altLang="en-US" dirty="0" smtClean="0"/>
              <a:t>大学生に関連性の深い、</a:t>
            </a:r>
            <a:endParaRPr kumimoji="1" lang="en-US" altLang="ja-JP" dirty="0" smtClean="0"/>
          </a:p>
          <a:p>
            <a:pPr>
              <a:buNone/>
            </a:pPr>
            <a:r>
              <a:rPr lang="ja-JP" altLang="en-US" b="1" dirty="0" smtClean="0"/>
              <a:t>インターネット中毒</a:t>
            </a:r>
            <a:r>
              <a:rPr lang="ja-JP" altLang="en-US" dirty="0" smtClean="0"/>
              <a:t>は</a:t>
            </a:r>
            <a:endParaRPr lang="en-US" altLang="ja-JP" dirty="0" smtClean="0"/>
          </a:p>
          <a:p>
            <a:pPr>
              <a:buNone/>
            </a:pPr>
            <a:r>
              <a:rPr kumimoji="1" lang="ja-JP" altLang="en-US" dirty="0" smtClean="0"/>
              <a:t>どのような影響を</a:t>
            </a:r>
            <a:endParaRPr kumimoji="1" lang="en-US" altLang="ja-JP" dirty="0" smtClean="0"/>
          </a:p>
          <a:p>
            <a:pPr>
              <a:buNone/>
            </a:pPr>
            <a:r>
              <a:rPr kumimoji="1" lang="ja-JP" altLang="en-US" dirty="0" smtClean="0"/>
              <a:t>与えているのか？</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1"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56">
                                            <p:txEl>
                                              <p:pRg st="0" end="0"/>
                                            </p:txEl>
                                          </p:spTgt>
                                        </p:tgtEl>
                                        <p:attrNameLst>
                                          <p:attrName>style.visibility</p:attrName>
                                        </p:attrNameLst>
                                      </p:cBhvr>
                                      <p:to>
                                        <p:strVal val="visible"/>
                                      </p:to>
                                    </p:set>
                                    <p:anim calcmode="lin" valueType="num">
                                      <p:cBhvr additive="base">
                                        <p:cTn id="27" dur="500" fill="hold"/>
                                        <p:tgtEl>
                                          <p:spTgt spid="56">
                                            <p:txEl>
                                              <p:pRg st="0" end="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5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56">
                                            <p:txEl>
                                              <p:pRg st="1" end="1"/>
                                            </p:txEl>
                                          </p:spTgt>
                                        </p:tgtEl>
                                        <p:attrNameLst>
                                          <p:attrName>style.visibility</p:attrName>
                                        </p:attrNameLst>
                                      </p:cBhvr>
                                      <p:to>
                                        <p:strVal val="visible"/>
                                      </p:to>
                                    </p:set>
                                    <p:anim calcmode="lin" valueType="num">
                                      <p:cBhvr additive="base">
                                        <p:cTn id="33" dur="500" fill="hold"/>
                                        <p:tgtEl>
                                          <p:spTgt spid="56">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5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grpId="0" nodeType="clickEffect">
                                  <p:stCondLst>
                                    <p:cond delay="0"/>
                                  </p:stCondLst>
                                  <p:childTnLst>
                                    <p:set>
                                      <p:cBhvr>
                                        <p:cTn id="38" dur="1" fill="hold">
                                          <p:stCondLst>
                                            <p:cond delay="0"/>
                                          </p:stCondLst>
                                        </p:cTn>
                                        <p:tgtEl>
                                          <p:spTgt spid="56">
                                            <p:txEl>
                                              <p:pRg st="2" end="2"/>
                                            </p:txEl>
                                          </p:spTgt>
                                        </p:tgtEl>
                                        <p:attrNameLst>
                                          <p:attrName>style.visibility</p:attrName>
                                        </p:attrNameLst>
                                      </p:cBhvr>
                                      <p:to>
                                        <p:strVal val="visible"/>
                                      </p:to>
                                    </p:set>
                                    <p:anim calcmode="lin" valueType="num">
                                      <p:cBhvr additive="base">
                                        <p:cTn id="39" dur="500" fill="hold"/>
                                        <p:tgtEl>
                                          <p:spTgt spid="56">
                                            <p:txEl>
                                              <p:pRg st="2" end="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5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56">
                                            <p:txEl>
                                              <p:pRg st="3" end="3"/>
                                            </p:txEl>
                                          </p:spTgt>
                                        </p:tgtEl>
                                        <p:attrNameLst>
                                          <p:attrName>style.visibility</p:attrName>
                                        </p:attrNameLst>
                                      </p:cBhvr>
                                      <p:to>
                                        <p:strVal val="visible"/>
                                      </p:to>
                                    </p:set>
                                    <p:anim calcmode="lin" valueType="num">
                                      <p:cBhvr additive="base">
                                        <p:cTn id="45" dur="500" fill="hold"/>
                                        <p:tgtEl>
                                          <p:spTgt spid="56">
                                            <p:txEl>
                                              <p:pRg st="3" end="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5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6">
                                            <p:txEl>
                                              <p:pRg st="4" end="4"/>
                                            </p:txEl>
                                          </p:spTgt>
                                        </p:tgtEl>
                                        <p:attrNameLst>
                                          <p:attrName>style.visibility</p:attrName>
                                        </p:attrNameLst>
                                      </p:cBhvr>
                                      <p:to>
                                        <p:strVal val="visible"/>
                                      </p:to>
                                    </p:set>
                                    <p:anim calcmode="lin" valueType="num">
                                      <p:cBhvr additive="base">
                                        <p:cTn id="51" dur="500" fill="hold"/>
                                        <p:tgtEl>
                                          <p:spTgt spid="56">
                                            <p:txEl>
                                              <p:pRg st="4" end="4"/>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5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56">
                                            <p:txEl>
                                              <p:pRg st="5" end="5"/>
                                            </p:txEl>
                                          </p:spTgt>
                                        </p:tgtEl>
                                        <p:attrNameLst>
                                          <p:attrName>style.visibility</p:attrName>
                                        </p:attrNameLst>
                                      </p:cBhvr>
                                      <p:to>
                                        <p:strVal val="visible"/>
                                      </p:to>
                                    </p:set>
                                    <p:anim calcmode="lin" valueType="num">
                                      <p:cBhvr additive="base">
                                        <p:cTn id="57" dur="500" fill="hold"/>
                                        <p:tgtEl>
                                          <p:spTgt spid="56">
                                            <p:txEl>
                                              <p:pRg st="5" end="5"/>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5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grpId="0" nodeType="clickEffect">
                                  <p:stCondLst>
                                    <p:cond delay="0"/>
                                  </p:stCondLst>
                                  <p:childTnLst>
                                    <p:set>
                                      <p:cBhvr>
                                        <p:cTn id="62" dur="1" fill="hold">
                                          <p:stCondLst>
                                            <p:cond delay="0"/>
                                          </p:stCondLst>
                                        </p:cTn>
                                        <p:tgtEl>
                                          <p:spTgt spid="56">
                                            <p:txEl>
                                              <p:pRg st="6" end="6"/>
                                            </p:txEl>
                                          </p:spTgt>
                                        </p:tgtEl>
                                        <p:attrNameLst>
                                          <p:attrName>style.visibility</p:attrName>
                                        </p:attrNameLst>
                                      </p:cBhvr>
                                      <p:to>
                                        <p:strVal val="visible"/>
                                      </p:to>
                                    </p:set>
                                    <p:anim calcmode="lin" valueType="num">
                                      <p:cBhvr additive="base">
                                        <p:cTn id="63" dur="500" fill="hold"/>
                                        <p:tgtEl>
                                          <p:spTgt spid="56">
                                            <p:txEl>
                                              <p:pRg st="6" end="6"/>
                                            </p:txEl>
                                          </p:spTgt>
                                        </p:tgtEl>
                                        <p:attrNameLst>
                                          <p:attrName>ppt_x</p:attrName>
                                        </p:attrNameLst>
                                      </p:cBhvr>
                                      <p:tavLst>
                                        <p:tav tm="0">
                                          <p:val>
                                            <p:strVal val="#ppt_x"/>
                                          </p:val>
                                        </p:tav>
                                        <p:tav tm="100000">
                                          <p:val>
                                            <p:strVal val="#ppt_x"/>
                                          </p:val>
                                        </p:tav>
                                      </p:tavLst>
                                    </p:anim>
                                    <p:anim calcmode="lin" valueType="num">
                                      <p:cBhvr additive="base">
                                        <p:cTn id="64" dur="500" fill="hold"/>
                                        <p:tgtEl>
                                          <p:spTgt spid="5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2" presetClass="entr" presetSubtype="4" fill="hold" grpId="0" nodeType="clickEffect">
                                  <p:stCondLst>
                                    <p:cond delay="0"/>
                                  </p:stCondLst>
                                  <p:childTnLst>
                                    <p:set>
                                      <p:cBhvr>
                                        <p:cTn id="68" dur="1" fill="hold">
                                          <p:stCondLst>
                                            <p:cond delay="0"/>
                                          </p:stCondLst>
                                        </p:cTn>
                                        <p:tgtEl>
                                          <p:spTgt spid="56">
                                            <p:txEl>
                                              <p:pRg st="7" end="7"/>
                                            </p:txEl>
                                          </p:spTgt>
                                        </p:tgtEl>
                                        <p:attrNameLst>
                                          <p:attrName>style.visibility</p:attrName>
                                        </p:attrNameLst>
                                      </p:cBhvr>
                                      <p:to>
                                        <p:strVal val="visible"/>
                                      </p:to>
                                    </p:set>
                                    <p:anim calcmode="lin" valueType="num">
                                      <p:cBhvr additive="base">
                                        <p:cTn id="69" dur="500" fill="hold"/>
                                        <p:tgtEl>
                                          <p:spTgt spid="56">
                                            <p:txEl>
                                              <p:pRg st="7" end="7"/>
                                            </p:txEl>
                                          </p:spTgt>
                                        </p:tgtEl>
                                        <p:attrNameLst>
                                          <p:attrName>ppt_x</p:attrName>
                                        </p:attrNameLst>
                                      </p:cBhvr>
                                      <p:tavLst>
                                        <p:tav tm="0">
                                          <p:val>
                                            <p:strVal val="#ppt_x"/>
                                          </p:val>
                                        </p:tav>
                                        <p:tav tm="100000">
                                          <p:val>
                                            <p:strVal val="#ppt_x"/>
                                          </p:val>
                                        </p:tav>
                                      </p:tavLst>
                                    </p:anim>
                                    <p:anim calcmode="lin" valueType="num">
                                      <p:cBhvr additive="base">
                                        <p:cTn id="70" dur="500" fill="hold"/>
                                        <p:tgtEl>
                                          <p:spTgt spid="56">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56">
                                            <p:txEl>
                                              <p:pRg st="8" end="8"/>
                                            </p:txEl>
                                          </p:spTgt>
                                        </p:tgtEl>
                                        <p:attrNameLst>
                                          <p:attrName>style.visibility</p:attrName>
                                        </p:attrNameLst>
                                      </p:cBhvr>
                                      <p:to>
                                        <p:strVal val="visible"/>
                                      </p:to>
                                    </p:set>
                                    <p:anim calcmode="lin" valueType="num">
                                      <p:cBhvr additive="base">
                                        <p:cTn id="75" dur="500" fill="hold"/>
                                        <p:tgtEl>
                                          <p:spTgt spid="56">
                                            <p:txEl>
                                              <p:pRg st="8" end="8"/>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56">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P spid="3" grpId="1" build="p"/>
      <p:bldP spid="5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a:bodyPr>
          <a:lstStyle/>
          <a:p>
            <a:r>
              <a:rPr kumimoji="1" lang="ja-JP" altLang="en-US" sz="3200" dirty="0" smtClean="0"/>
              <a:t>１　メディア中毒としてのインターネット中毒</a:t>
            </a:r>
            <a:endParaRPr kumimoji="1" lang="ja-JP" altLang="en-US" sz="3200" dirty="0"/>
          </a:p>
        </p:txBody>
      </p:sp>
      <p:sp>
        <p:nvSpPr>
          <p:cNvPr id="8" name="コンテンツ プレースホルダ 7"/>
          <p:cNvSpPr>
            <a:spLocks noGrp="1"/>
          </p:cNvSpPr>
          <p:nvPr>
            <p:ph sz="quarter" idx="1"/>
          </p:nvPr>
        </p:nvSpPr>
        <p:spPr/>
        <p:txBody>
          <a:bodyPr>
            <a:normAutofit/>
          </a:bodyPr>
          <a:lstStyle/>
          <a:p>
            <a:pPr>
              <a:buFont typeface="Wingdings" pitchFamily="2" charset="2"/>
              <a:buChar char="l"/>
            </a:pPr>
            <a:r>
              <a:rPr kumimoji="1" lang="ja-JP" altLang="en-US" dirty="0" smtClean="0">
                <a:solidFill>
                  <a:schemeClr val="accent2"/>
                </a:solidFill>
              </a:rPr>
              <a:t>メディア中毒とは？</a:t>
            </a:r>
            <a:endParaRPr kumimoji="1" lang="en-US" altLang="ja-JP" dirty="0" smtClean="0">
              <a:solidFill>
                <a:schemeClr val="accent2"/>
              </a:solidFill>
            </a:endParaRPr>
          </a:p>
          <a:p>
            <a:pPr>
              <a:buNone/>
            </a:pPr>
            <a:r>
              <a:rPr kumimoji="1" lang="ja-JP" altLang="en-US" dirty="0" smtClean="0"/>
              <a:t>日本では、新しいメディアに過度に接触すること。</a:t>
            </a:r>
            <a:endParaRPr kumimoji="1" lang="en-US" altLang="ja-JP" dirty="0" smtClean="0"/>
          </a:p>
          <a:p>
            <a:pPr>
              <a:buNone/>
            </a:pPr>
            <a:endParaRPr lang="en-US" altLang="ja-JP" dirty="0" smtClean="0"/>
          </a:p>
          <a:p>
            <a:pPr>
              <a:buFont typeface="Wingdings" pitchFamily="2" charset="2"/>
              <a:buChar char="l"/>
            </a:pPr>
            <a:r>
              <a:rPr kumimoji="1" lang="ja-JP" altLang="en-US" dirty="0" smtClean="0"/>
              <a:t>最も古いメディア中毒</a:t>
            </a:r>
            <a:endParaRPr kumimoji="1" lang="en-US" altLang="ja-JP" dirty="0" smtClean="0"/>
          </a:p>
          <a:p>
            <a:pPr>
              <a:buNone/>
            </a:pPr>
            <a:r>
              <a:rPr kumimoji="1" lang="ja-JP" altLang="en-US" dirty="0" smtClean="0"/>
              <a:t>⇒　</a:t>
            </a:r>
            <a:r>
              <a:rPr kumimoji="1" lang="ja-JP" altLang="en-US" sz="2800" i="1" dirty="0" smtClean="0">
                <a:solidFill>
                  <a:schemeClr val="accent1"/>
                </a:solidFill>
              </a:rPr>
              <a:t>読書中毒</a:t>
            </a:r>
            <a:endParaRPr kumimoji="1" lang="en-US" altLang="ja-JP" sz="2800" i="1" dirty="0" smtClean="0">
              <a:solidFill>
                <a:schemeClr val="accent1"/>
              </a:solidFill>
            </a:endParaRPr>
          </a:p>
          <a:p>
            <a:pPr>
              <a:buNone/>
            </a:pPr>
            <a:endParaRPr kumimoji="1" lang="en-US" altLang="ja-JP" sz="2800" i="1" dirty="0" smtClean="0">
              <a:solidFill>
                <a:schemeClr val="accent1"/>
              </a:solidFill>
            </a:endParaRPr>
          </a:p>
        </p:txBody>
      </p:sp>
      <p:sp>
        <p:nvSpPr>
          <p:cNvPr id="9" name="コンテンツ プレースホルダ 8"/>
          <p:cNvSpPr>
            <a:spLocks noGrp="1"/>
          </p:cNvSpPr>
          <p:nvPr>
            <p:ph sz="quarter" idx="2"/>
          </p:nvPr>
        </p:nvSpPr>
        <p:spPr>
          <a:ln>
            <a:solidFill>
              <a:schemeClr val="accent1"/>
            </a:solidFill>
          </a:ln>
        </p:spPr>
        <p:style>
          <a:lnRef idx="1">
            <a:schemeClr val="accent1"/>
          </a:lnRef>
          <a:fillRef idx="3">
            <a:schemeClr val="accent1"/>
          </a:fillRef>
          <a:effectRef idx="2">
            <a:schemeClr val="accent1"/>
          </a:effectRef>
          <a:fontRef idx="minor">
            <a:schemeClr val="lt1"/>
          </a:fontRef>
        </p:style>
        <p:txBody>
          <a:bodyPr>
            <a:noAutofit/>
          </a:bodyPr>
          <a:lstStyle/>
          <a:p>
            <a:pPr>
              <a:buNone/>
            </a:pPr>
            <a:r>
              <a:rPr lang="en-US" altLang="ja-JP" sz="1600" dirty="0" smtClean="0">
                <a:latin typeface="+mn-ea"/>
              </a:rPr>
              <a:t>950</a:t>
            </a:r>
            <a:r>
              <a:rPr lang="ja-JP" altLang="en-US" sz="1600" dirty="0" smtClean="0">
                <a:latin typeface="+mn-ea"/>
              </a:rPr>
              <a:t>年前の「更級日記」より</a:t>
            </a:r>
            <a:endParaRPr lang="en-US" altLang="ja-JP" sz="1600" dirty="0" smtClean="0">
              <a:latin typeface="+mn-ea"/>
            </a:endParaRPr>
          </a:p>
          <a:p>
            <a:pPr>
              <a:buNone/>
            </a:pPr>
            <a:r>
              <a:rPr lang="ja-JP" altLang="en-US" sz="1600" dirty="0" smtClean="0">
                <a:latin typeface="+mn-ea"/>
              </a:rPr>
              <a:t>主人公は噂に伝え聞いた</a:t>
            </a:r>
            <a:endParaRPr lang="en-US" altLang="ja-JP" sz="1600" dirty="0" smtClean="0">
              <a:latin typeface="+mn-ea"/>
            </a:endParaRPr>
          </a:p>
          <a:p>
            <a:pPr>
              <a:buNone/>
            </a:pPr>
            <a:r>
              <a:rPr lang="ja-JP" altLang="en-US" sz="1600" dirty="0" smtClean="0">
                <a:latin typeface="+mn-ea"/>
              </a:rPr>
              <a:t>「源氏物語」が、ようやく手に入り、</a:t>
            </a:r>
            <a:endParaRPr lang="en-US" altLang="ja-JP" sz="1600" dirty="0" smtClean="0">
              <a:latin typeface="+mn-ea"/>
            </a:endParaRPr>
          </a:p>
          <a:p>
            <a:pPr>
              <a:buNone/>
            </a:pPr>
            <a:r>
              <a:rPr lang="ja-JP" altLang="en-US" sz="1600" dirty="0" smtClean="0">
                <a:latin typeface="+mn-ea"/>
              </a:rPr>
              <a:t>読む機会を得て、</a:t>
            </a:r>
            <a:endParaRPr lang="en-US" altLang="ja-JP" sz="1600" dirty="0" smtClean="0">
              <a:latin typeface="+mn-ea"/>
            </a:endParaRPr>
          </a:p>
          <a:p>
            <a:pPr>
              <a:buNone/>
            </a:pPr>
            <a:r>
              <a:rPr lang="ja-JP" altLang="en-US" sz="1600" dirty="0" smtClean="0">
                <a:latin typeface="+mn-ea"/>
              </a:rPr>
              <a:t>「昼は日暮し、夜は目の覚めたる</a:t>
            </a:r>
            <a:endParaRPr lang="en-US" altLang="ja-JP" sz="1600" dirty="0" smtClean="0">
              <a:latin typeface="+mn-ea"/>
            </a:endParaRPr>
          </a:p>
          <a:p>
            <a:pPr>
              <a:buNone/>
            </a:pPr>
            <a:r>
              <a:rPr lang="ja-JP" altLang="en-US" sz="1600" dirty="0" smtClean="0">
                <a:latin typeface="+mn-ea"/>
              </a:rPr>
              <a:t>限り、灯を近くともして、これを見</a:t>
            </a:r>
            <a:endParaRPr lang="en-US" altLang="ja-JP" sz="1600" dirty="0" smtClean="0">
              <a:latin typeface="+mn-ea"/>
            </a:endParaRPr>
          </a:p>
          <a:p>
            <a:pPr>
              <a:buNone/>
            </a:pPr>
            <a:r>
              <a:rPr lang="ja-JP" altLang="en-US" sz="1600" dirty="0" smtClean="0">
                <a:latin typeface="+mn-ea"/>
              </a:rPr>
              <a:t>るより他のことなければ」</a:t>
            </a:r>
            <a:endParaRPr lang="en-US" altLang="ja-JP" sz="1600" dirty="0" smtClean="0">
              <a:latin typeface="+mn-ea"/>
            </a:endParaRPr>
          </a:p>
          <a:p>
            <a:pPr>
              <a:buNone/>
            </a:pPr>
            <a:r>
              <a:rPr lang="ja-JP" altLang="en-US" sz="1600" dirty="0" smtClean="0">
                <a:latin typeface="+mn-ea"/>
              </a:rPr>
              <a:t>と熱中して、夢で僧が法華経の学習を勧めたものも無視し、</a:t>
            </a:r>
            <a:endParaRPr lang="en-US" altLang="ja-JP" sz="1600" dirty="0" smtClean="0">
              <a:latin typeface="+mn-ea"/>
            </a:endParaRPr>
          </a:p>
          <a:p>
            <a:pPr>
              <a:buNone/>
            </a:pPr>
            <a:r>
              <a:rPr lang="ja-JP" altLang="en-US" sz="1600" dirty="0" smtClean="0">
                <a:latin typeface="+mn-ea"/>
              </a:rPr>
              <a:t>果ては、将来は光源氏に愛され</a:t>
            </a:r>
            <a:endParaRPr lang="en-US" altLang="ja-JP" sz="1600" dirty="0" smtClean="0">
              <a:latin typeface="+mn-ea"/>
            </a:endParaRPr>
          </a:p>
          <a:p>
            <a:pPr>
              <a:buNone/>
            </a:pPr>
            <a:r>
              <a:rPr lang="ja-JP" altLang="en-US" sz="1600" dirty="0" smtClean="0">
                <a:latin typeface="+mn-ea"/>
              </a:rPr>
              <a:t>た夕顔のような女性になるだろう</a:t>
            </a:r>
            <a:endParaRPr lang="en-US" altLang="ja-JP" sz="1600" dirty="0" smtClean="0">
              <a:latin typeface="+mn-ea"/>
            </a:endParaRPr>
          </a:p>
          <a:p>
            <a:pPr>
              <a:buNone/>
            </a:pPr>
            <a:r>
              <a:rPr lang="ja-JP" altLang="en-US" sz="1600" dirty="0" smtClean="0">
                <a:latin typeface="+mn-ea"/>
              </a:rPr>
              <a:t>と夢想したが、</a:t>
            </a:r>
            <a:endParaRPr lang="en-US" altLang="ja-JP" sz="1600" dirty="0" smtClean="0">
              <a:latin typeface="+mn-ea"/>
            </a:endParaRPr>
          </a:p>
          <a:p>
            <a:pPr>
              <a:buNone/>
            </a:pPr>
            <a:r>
              <a:rPr lang="ja-JP" altLang="en-US" sz="1600" dirty="0" smtClean="0">
                <a:latin typeface="+mn-ea"/>
              </a:rPr>
              <a:t>結局「まづいとはかなくあさまし」</a:t>
            </a:r>
            <a:endParaRPr lang="en-US" altLang="ja-JP" sz="1600" dirty="0" smtClean="0">
              <a:latin typeface="+mn-ea"/>
            </a:endParaRPr>
          </a:p>
          <a:p>
            <a:pPr>
              <a:buNone/>
            </a:pPr>
            <a:r>
              <a:rPr lang="ja-JP" altLang="en-US" sz="1600" dirty="0" smtClean="0">
                <a:latin typeface="+mn-ea"/>
              </a:rPr>
              <a:t>と結論。</a:t>
            </a:r>
            <a:endParaRPr kumimoji="1" lang="ja-JP"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additive="base">
                                        <p:cTn id="1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4" end="4"/>
                                            </p:txEl>
                                          </p:spTgt>
                                        </p:tgtEl>
                                        <p:attrNameLst>
                                          <p:attrName>style.visibility</p:attrName>
                                        </p:attrNameLst>
                                      </p:cBhvr>
                                      <p:to>
                                        <p:strVal val="visible"/>
                                      </p:to>
                                    </p:set>
                                    <p:anim calcmode="lin" valueType="num">
                                      <p:cBhvr additive="base">
                                        <p:cTn id="25"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タイトル 12"/>
          <p:cNvSpPr>
            <a:spLocks noGrp="1"/>
          </p:cNvSpPr>
          <p:nvPr>
            <p:ph type="title"/>
          </p:nvPr>
        </p:nvSpPr>
        <p:spPr/>
        <p:txBody>
          <a:bodyPr>
            <a:normAutofit/>
          </a:bodyPr>
          <a:lstStyle/>
          <a:p>
            <a:r>
              <a:rPr kumimoji="1" lang="ja-JP" altLang="en-US" sz="4000" dirty="0" smtClean="0"/>
              <a:t>２．１　インターネット中毒の定義</a:t>
            </a:r>
            <a:endParaRPr kumimoji="1" lang="ja-JP" altLang="en-US" sz="4000" dirty="0"/>
          </a:p>
        </p:txBody>
      </p:sp>
      <p:sp>
        <p:nvSpPr>
          <p:cNvPr id="15" name="コンテンツ プレースホルダ 14"/>
          <p:cNvSpPr>
            <a:spLocks noGrp="1"/>
          </p:cNvSpPr>
          <p:nvPr>
            <p:ph sz="quarter" idx="2"/>
          </p:nvPr>
        </p:nvSpPr>
        <p:spPr/>
        <p:txBody>
          <a:bodyPr/>
          <a:lstStyle/>
          <a:p>
            <a:pPr>
              <a:buFont typeface="Wingdings" pitchFamily="2" charset="2"/>
              <a:buChar char="l"/>
            </a:pPr>
            <a:r>
              <a:rPr kumimoji="1" lang="ja-JP" altLang="en-US" dirty="0" smtClean="0"/>
              <a:t>寝食を忘れてインターネットにのめり込んだり、ネットへの接続を止められないと感じるなど、インターネットに</a:t>
            </a:r>
            <a:endParaRPr kumimoji="1" lang="en-US" altLang="ja-JP" dirty="0" smtClean="0"/>
          </a:p>
          <a:p>
            <a:pPr>
              <a:buNone/>
            </a:pPr>
            <a:r>
              <a:rPr lang="ja-JP" altLang="en-US" dirty="0" smtClean="0"/>
              <a:t>　</a:t>
            </a:r>
            <a:r>
              <a:rPr kumimoji="1" lang="ja-JP" altLang="en-US" b="1" dirty="0" smtClean="0"/>
              <a:t>精神的に依存した状態</a:t>
            </a:r>
            <a:r>
              <a:rPr kumimoji="1" lang="ja-JP" altLang="en-US" dirty="0" smtClean="0"/>
              <a:t>。</a:t>
            </a:r>
            <a:endParaRPr kumimoji="1" lang="ja-JP" altLang="en-US" dirty="0"/>
          </a:p>
        </p:txBody>
      </p:sp>
      <p:sp>
        <p:nvSpPr>
          <p:cNvPr id="17" name="コンテンツ プレースホルダ 16"/>
          <p:cNvSpPr>
            <a:spLocks noGrp="1"/>
          </p:cNvSpPr>
          <p:nvPr>
            <p:ph sz="quarter" idx="4"/>
          </p:nvPr>
        </p:nvSpPr>
        <p:spPr/>
        <p:txBody>
          <a:bodyPr>
            <a:normAutofit/>
          </a:bodyPr>
          <a:lstStyle/>
          <a:p>
            <a:pPr marL="457200" indent="-457200">
              <a:buFont typeface="+mj-ea"/>
              <a:buAutoNum type="circleNumDbPlain"/>
            </a:pPr>
            <a:r>
              <a:rPr kumimoji="1" lang="ja-JP" altLang="en-US" sz="2800" dirty="0" smtClean="0"/>
              <a:t>精神疾患</a:t>
            </a:r>
            <a:endParaRPr kumimoji="1" lang="en-US" altLang="ja-JP" sz="2800" dirty="0" smtClean="0"/>
          </a:p>
          <a:p>
            <a:pPr marL="457200" indent="-457200">
              <a:buFont typeface="+mj-ea"/>
              <a:buAutoNum type="circleNumDbPlain"/>
            </a:pPr>
            <a:r>
              <a:rPr lang="ja-JP" altLang="en-US" sz="2800" dirty="0" smtClean="0"/>
              <a:t>インタ－ネット中毒が実在するのかどうか</a:t>
            </a:r>
            <a:endParaRPr lang="en-US" altLang="ja-JP" sz="2800" dirty="0" smtClean="0"/>
          </a:p>
          <a:p>
            <a:pPr marL="457200" indent="-457200">
              <a:buNone/>
            </a:pPr>
            <a:r>
              <a:rPr lang="ja-JP" altLang="en-US" sz="2800" dirty="0" smtClean="0"/>
              <a:t>　　現時点では不明</a:t>
            </a:r>
            <a:endParaRPr kumimoji="1" lang="ja-JP" altLang="en-US" sz="2800" dirty="0"/>
          </a:p>
        </p:txBody>
      </p:sp>
      <p:sp>
        <p:nvSpPr>
          <p:cNvPr id="14" name="テキスト プレースホルダ 13"/>
          <p:cNvSpPr>
            <a:spLocks noGrp="1"/>
          </p:cNvSpPr>
          <p:nvPr>
            <p:ph type="body" sz="quarter" idx="1"/>
          </p:nvPr>
        </p:nvSpPr>
        <p:spPr/>
        <p:txBody>
          <a:bodyPr/>
          <a:lstStyle/>
          <a:p>
            <a:r>
              <a:rPr kumimoji="1" lang="ja-JP" altLang="en-US" dirty="0" smtClean="0"/>
              <a:t>日本</a:t>
            </a:r>
            <a:endParaRPr kumimoji="1" lang="ja-JP" altLang="en-US" dirty="0"/>
          </a:p>
        </p:txBody>
      </p:sp>
      <p:sp>
        <p:nvSpPr>
          <p:cNvPr id="16" name="テキスト プレースホルダ 15"/>
          <p:cNvSpPr>
            <a:spLocks noGrp="1"/>
          </p:cNvSpPr>
          <p:nvPr>
            <p:ph type="body" sz="quarter" idx="3"/>
          </p:nvPr>
        </p:nvSpPr>
        <p:spPr/>
        <p:txBody>
          <a:bodyPr/>
          <a:lstStyle/>
          <a:p>
            <a:r>
              <a:rPr kumimoji="1" lang="ja-JP" altLang="en-US" dirty="0" smtClean="0"/>
              <a:t>アメリカ</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 calcmode="lin" valueType="num">
                                      <p:cBhvr additive="base">
                                        <p:cTn id="7" dur="500" fill="hold"/>
                                        <p:tgtEl>
                                          <p:spTgt spid="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
                                            <p:txEl>
                                              <p:pRg st="1" end="1"/>
                                            </p:txEl>
                                          </p:spTgt>
                                        </p:tgtEl>
                                        <p:attrNameLst>
                                          <p:attrName>style.visibility</p:attrName>
                                        </p:attrNameLst>
                                      </p:cBhvr>
                                      <p:to>
                                        <p:strVal val="visible"/>
                                      </p:to>
                                    </p:set>
                                    <p:anim calcmode="lin" valueType="num">
                                      <p:cBhvr additive="base">
                                        <p:cTn id="13" dur="500" fill="hold"/>
                                        <p:tgtEl>
                                          <p:spTgt spid="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xEl>
                                              <p:pRg st="0" end="0"/>
                                            </p:txEl>
                                          </p:spTgt>
                                        </p:tgtEl>
                                        <p:attrNameLst>
                                          <p:attrName>style.visibility</p:attrName>
                                        </p:attrNameLst>
                                      </p:cBhvr>
                                      <p:to>
                                        <p:strVal val="visible"/>
                                      </p:to>
                                    </p:set>
                                    <p:anim calcmode="lin" valueType="num">
                                      <p:cBhvr additive="base">
                                        <p:cTn id="19" dur="500" fill="hold"/>
                                        <p:tgtEl>
                                          <p:spTgt spid="17">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
                                            <p:txEl>
                                              <p:pRg st="1" end="1"/>
                                            </p:txEl>
                                          </p:spTgt>
                                        </p:tgtEl>
                                        <p:attrNameLst>
                                          <p:attrName>style.visibility</p:attrName>
                                        </p:attrNameLst>
                                      </p:cBhvr>
                                      <p:to>
                                        <p:strVal val="visible"/>
                                      </p:to>
                                    </p:set>
                                    <p:anim calcmode="lin" valueType="num">
                                      <p:cBhvr additive="base">
                                        <p:cTn id="25" dur="500" fill="hold"/>
                                        <p:tgtEl>
                                          <p:spTgt spid="17">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7">
                                            <p:txEl>
                                              <p:pRg st="2" end="2"/>
                                            </p:txEl>
                                          </p:spTgt>
                                        </p:tgtEl>
                                        <p:attrNameLst>
                                          <p:attrName>style.visibility</p:attrName>
                                        </p:attrNameLst>
                                      </p:cBhvr>
                                      <p:to>
                                        <p:strVal val="visible"/>
                                      </p:to>
                                    </p:set>
                                    <p:anim calcmode="lin" valueType="num">
                                      <p:cBhvr additive="base">
                                        <p:cTn id="31" dur="500" fill="hold"/>
                                        <p:tgtEl>
                                          <p:spTgt spid="17">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1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２．２　インターネット中毒の定義（アメリカ）</a:t>
            </a:r>
            <a:endParaRPr kumimoji="1" lang="ja-JP" altLang="en-US" sz="3200" dirty="0"/>
          </a:p>
        </p:txBody>
      </p:sp>
      <p:sp>
        <p:nvSpPr>
          <p:cNvPr id="3" name="コンテンツ プレースホルダ 2"/>
          <p:cNvSpPr>
            <a:spLocks noGrp="1"/>
          </p:cNvSpPr>
          <p:nvPr>
            <p:ph sz="quarter" idx="2"/>
          </p:nvPr>
        </p:nvSpPr>
        <p:spPr>
          <a:xfrm>
            <a:off x="428596" y="2357430"/>
            <a:ext cx="3657600" cy="3571900"/>
          </a:xfrm>
        </p:spPr>
        <p:txBody>
          <a:bodyPr>
            <a:normAutofit lnSpcReduction="10000"/>
          </a:bodyPr>
          <a:lstStyle/>
          <a:p>
            <a:pPr>
              <a:buNone/>
            </a:pPr>
            <a:r>
              <a:rPr kumimoji="1" lang="ja-JP" altLang="en-US" dirty="0" smtClean="0"/>
              <a:t>アルコール中毒や薬物中</a:t>
            </a:r>
            <a:endParaRPr kumimoji="1" lang="en-US" altLang="ja-JP" dirty="0" smtClean="0"/>
          </a:p>
          <a:p>
            <a:pPr>
              <a:buNone/>
            </a:pPr>
            <a:r>
              <a:rPr kumimoji="1" lang="ja-JP" altLang="en-US" dirty="0" smtClean="0"/>
              <a:t>毒と同じで</a:t>
            </a:r>
            <a:r>
              <a:rPr lang="ja-JP" altLang="en-US" dirty="0" smtClean="0"/>
              <a:t>、</a:t>
            </a:r>
            <a:endParaRPr lang="en-US" altLang="ja-JP" dirty="0" smtClean="0"/>
          </a:p>
          <a:p>
            <a:pPr>
              <a:buNone/>
            </a:pPr>
            <a:r>
              <a:rPr lang="ja-JP" altLang="en-US" dirty="0" smtClean="0"/>
              <a:t>早急に治療すべきである。</a:t>
            </a:r>
            <a:endParaRPr lang="en-US" altLang="ja-JP" dirty="0" smtClean="0"/>
          </a:p>
          <a:p>
            <a:pPr>
              <a:buNone/>
            </a:pPr>
            <a:r>
              <a:rPr lang="ja-JP" altLang="en-US" dirty="0" smtClean="0"/>
              <a:t>⇒</a:t>
            </a:r>
            <a:endParaRPr lang="en-US" altLang="ja-JP" dirty="0" smtClean="0"/>
          </a:p>
          <a:p>
            <a:pPr>
              <a:buFont typeface="Wingdings" pitchFamily="2" charset="2"/>
              <a:buChar char="l"/>
            </a:pPr>
            <a:r>
              <a:rPr kumimoji="1" lang="ja-JP" altLang="en-US" dirty="0" smtClean="0"/>
              <a:t>オンラインで相談所の開設</a:t>
            </a:r>
            <a:endParaRPr lang="en-US" altLang="ja-JP" dirty="0" smtClean="0"/>
          </a:p>
          <a:p>
            <a:pPr>
              <a:buFont typeface="Wingdings" pitchFamily="2" charset="2"/>
              <a:buChar char="l"/>
            </a:pPr>
            <a:r>
              <a:rPr lang="en-US" altLang="ja-JP" dirty="0" smtClean="0"/>
              <a:t>DSM-</a:t>
            </a:r>
            <a:r>
              <a:rPr lang="en-US" altLang="ja-JP" b="1" dirty="0" smtClean="0"/>
              <a:t>Ⅳ</a:t>
            </a:r>
            <a:r>
              <a:rPr lang="ja-JP" altLang="en-US" dirty="0" smtClean="0"/>
              <a:t>の精神疾患の分類と診断の手引きのための作成</a:t>
            </a:r>
            <a:endParaRPr kumimoji="1" lang="en-US" altLang="ja-JP" b="1" dirty="0" smtClean="0"/>
          </a:p>
        </p:txBody>
      </p:sp>
      <p:sp>
        <p:nvSpPr>
          <p:cNvPr id="4" name="コンテンツ プレースホルダ 3"/>
          <p:cNvSpPr>
            <a:spLocks noGrp="1"/>
          </p:cNvSpPr>
          <p:nvPr>
            <p:ph sz="quarter" idx="4"/>
          </p:nvPr>
        </p:nvSpPr>
        <p:spPr>
          <a:xfrm>
            <a:off x="4357686" y="2357430"/>
            <a:ext cx="3657600" cy="2857520"/>
          </a:xfrm>
        </p:spPr>
        <p:txBody>
          <a:bodyPr/>
          <a:lstStyle/>
          <a:p>
            <a:r>
              <a:rPr kumimoji="1" lang="ja-JP" altLang="en-US" dirty="0" smtClean="0"/>
              <a:t>インターネット中毒が存在するならば、何に対しての中毒であるのかを、これからのインターネット接触の状況から考えるべき</a:t>
            </a:r>
            <a:endParaRPr kumimoji="1" lang="en-US" altLang="ja-JP" dirty="0" smtClean="0"/>
          </a:p>
          <a:p>
            <a:pPr>
              <a:buNone/>
            </a:pPr>
            <a:endParaRPr kumimoji="1" lang="ja-JP" altLang="en-US" dirty="0"/>
          </a:p>
        </p:txBody>
      </p:sp>
      <p:sp>
        <p:nvSpPr>
          <p:cNvPr id="5" name="テキスト プレースホルダ 4"/>
          <p:cNvSpPr>
            <a:spLocks noGrp="1"/>
          </p:cNvSpPr>
          <p:nvPr>
            <p:ph type="body" sz="quarter" idx="1"/>
          </p:nvPr>
        </p:nvSpPr>
        <p:spPr/>
        <p:txBody>
          <a:bodyPr/>
          <a:lstStyle/>
          <a:p>
            <a:r>
              <a:rPr kumimoji="1" lang="ja-JP" altLang="en-US" dirty="0" smtClean="0"/>
              <a:t>精神疾患</a:t>
            </a:r>
            <a:endParaRPr kumimoji="1" lang="ja-JP" altLang="en-US" dirty="0"/>
          </a:p>
        </p:txBody>
      </p:sp>
      <p:sp>
        <p:nvSpPr>
          <p:cNvPr id="6" name="テキスト プレースホルダ 5"/>
          <p:cNvSpPr>
            <a:spLocks noGrp="1"/>
          </p:cNvSpPr>
          <p:nvPr>
            <p:ph type="body" sz="quarter" idx="3"/>
          </p:nvPr>
        </p:nvSpPr>
        <p:spPr/>
        <p:txBody>
          <a:bodyPr/>
          <a:lstStyle/>
          <a:p>
            <a:r>
              <a:rPr kumimoji="1" lang="ja-JP" altLang="en-US" dirty="0" smtClean="0"/>
              <a:t>実在不明</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checkerboard(across)">
                                      <p:cBhvr>
                                        <p:cTn id="3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アメリカでの考え方を日本の大学生で調査</a:t>
            </a:r>
            <a:endParaRPr kumimoji="1" lang="ja-JP" altLang="en-US" dirty="0"/>
          </a:p>
        </p:txBody>
      </p:sp>
      <p:sp>
        <p:nvSpPr>
          <p:cNvPr id="3" name="コンテンツ プレースホルダ 2"/>
          <p:cNvSpPr>
            <a:spLocks noGrp="1"/>
          </p:cNvSpPr>
          <p:nvPr>
            <p:ph sz="quarter" idx="2"/>
          </p:nvPr>
        </p:nvSpPr>
        <p:spPr/>
        <p:txBody>
          <a:bodyPr/>
          <a:lstStyle/>
          <a:p>
            <a:r>
              <a:rPr lang="ja-JP" altLang="en-US" dirty="0" smtClean="0"/>
              <a:t>突出性（</a:t>
            </a:r>
            <a:r>
              <a:rPr lang="en-US" altLang="ja-JP" dirty="0" smtClean="0"/>
              <a:t>salience</a:t>
            </a:r>
            <a:r>
              <a:rPr lang="ja-JP" altLang="en-US" dirty="0" smtClean="0"/>
              <a:t>）</a:t>
            </a:r>
          </a:p>
          <a:p>
            <a:r>
              <a:rPr lang="ja-JP" altLang="en-US" dirty="0" smtClean="0"/>
              <a:t>気分の変化（</a:t>
            </a:r>
            <a:r>
              <a:rPr lang="en-US" altLang="ja-JP" dirty="0" smtClean="0"/>
              <a:t>mood modification</a:t>
            </a:r>
            <a:r>
              <a:rPr lang="ja-JP" altLang="en-US" dirty="0" smtClean="0"/>
              <a:t>）</a:t>
            </a:r>
          </a:p>
          <a:p>
            <a:r>
              <a:rPr lang="ja-JP" altLang="en-US" dirty="0" smtClean="0"/>
              <a:t>耐性（</a:t>
            </a:r>
            <a:r>
              <a:rPr lang="en-US" altLang="ja-JP" dirty="0" smtClean="0"/>
              <a:t>tolerance</a:t>
            </a:r>
            <a:r>
              <a:rPr lang="ja-JP" altLang="en-US" dirty="0" smtClean="0"/>
              <a:t>）</a:t>
            </a:r>
          </a:p>
          <a:p>
            <a:r>
              <a:rPr lang="ja-JP" altLang="en-US" dirty="0" smtClean="0"/>
              <a:t>禁断症状（</a:t>
            </a:r>
            <a:r>
              <a:rPr lang="en-US" altLang="ja-JP" dirty="0" smtClean="0"/>
              <a:t>withdrawal symptoms</a:t>
            </a:r>
            <a:r>
              <a:rPr lang="ja-JP" altLang="en-US" dirty="0" smtClean="0"/>
              <a:t>）</a:t>
            </a:r>
          </a:p>
          <a:p>
            <a:r>
              <a:rPr lang="ja-JP" altLang="en-US" dirty="0" smtClean="0"/>
              <a:t>葛藤（</a:t>
            </a:r>
            <a:r>
              <a:rPr lang="en-US" altLang="ja-JP" dirty="0" smtClean="0"/>
              <a:t>conflict</a:t>
            </a:r>
            <a:r>
              <a:rPr lang="ja-JP" altLang="en-US" dirty="0" smtClean="0"/>
              <a:t>）</a:t>
            </a:r>
          </a:p>
          <a:p>
            <a:r>
              <a:rPr lang="ja-JP" altLang="en-US" dirty="0" smtClean="0"/>
              <a:t>再発（</a:t>
            </a:r>
            <a:r>
              <a:rPr lang="en-US" altLang="ja-JP" dirty="0" smtClean="0"/>
              <a:t>relapse</a:t>
            </a:r>
            <a:r>
              <a:rPr lang="ja-JP" altLang="en-US" dirty="0" smtClean="0"/>
              <a:t>）</a:t>
            </a:r>
          </a:p>
          <a:p>
            <a:pPr>
              <a:buNone/>
            </a:pPr>
            <a:endParaRPr kumimoji="1" lang="ja-JP" altLang="en-US" dirty="0"/>
          </a:p>
        </p:txBody>
      </p:sp>
      <p:sp>
        <p:nvSpPr>
          <p:cNvPr id="4" name="コンテンツ プレースホルダ 3"/>
          <p:cNvSpPr>
            <a:spLocks noGrp="1"/>
          </p:cNvSpPr>
          <p:nvPr>
            <p:ph sz="quarter" idx="4"/>
          </p:nvPr>
        </p:nvSpPr>
        <p:spPr/>
        <p:txBody>
          <a:bodyPr>
            <a:normAutofit lnSpcReduction="10000"/>
          </a:bodyPr>
          <a:lstStyle/>
          <a:p>
            <a:r>
              <a:rPr kumimoji="1" lang="en-US" altLang="ja-JP" dirty="0" smtClean="0"/>
              <a:t>1</a:t>
            </a:r>
            <a:r>
              <a:rPr kumimoji="1" lang="ja-JP" altLang="en-US" dirty="0" smtClean="0"/>
              <a:t>回目</a:t>
            </a:r>
            <a:r>
              <a:rPr lang="zh-CN" altLang="en-US" dirty="0" smtClean="0">
                <a:latin typeface="ＭＳ Ｐ明朝" pitchFamily="18" charset="-128"/>
                <a:ea typeface="ＭＳ Ｐ明朝" pitchFamily="18" charset="-128"/>
              </a:rPr>
              <a:t>大学生</a:t>
            </a:r>
            <a:r>
              <a:rPr lang="en-US" altLang="zh-CN" dirty="0" smtClean="0">
                <a:latin typeface="ＭＳ Ｐ明朝" pitchFamily="18" charset="-128"/>
                <a:ea typeface="ＭＳ Ｐ明朝" pitchFamily="18" charset="-128"/>
              </a:rPr>
              <a:t>3</a:t>
            </a:r>
            <a:r>
              <a:rPr lang="zh-CN" altLang="en-US" dirty="0" smtClean="0">
                <a:latin typeface="ＭＳ Ｐ明朝" pitchFamily="18" charset="-128"/>
                <a:ea typeface="ＭＳ Ｐ明朝" pitchFamily="18" charset="-128"/>
              </a:rPr>
              <a:t>年生</a:t>
            </a:r>
            <a:r>
              <a:rPr lang="en-US" altLang="zh-CN" dirty="0" smtClean="0">
                <a:latin typeface="ＭＳ Ｐ明朝" pitchFamily="18" charset="-128"/>
                <a:ea typeface="ＭＳ Ｐ明朝" pitchFamily="18" charset="-128"/>
              </a:rPr>
              <a:t>92</a:t>
            </a:r>
            <a:r>
              <a:rPr lang="zh-CN" altLang="en-US" dirty="0" smtClean="0">
                <a:latin typeface="ＭＳ Ｐ明朝" pitchFamily="18" charset="-128"/>
                <a:ea typeface="ＭＳ Ｐ明朝" pitchFamily="18" charset="-128"/>
              </a:rPr>
              <a:t>名</a:t>
            </a:r>
          </a:p>
          <a:p>
            <a:pPr>
              <a:buNone/>
            </a:pPr>
            <a:r>
              <a:rPr kumimoji="1" lang="ja-JP" altLang="en-US" dirty="0" smtClean="0"/>
              <a:t>　 </a:t>
            </a:r>
            <a:r>
              <a:rPr kumimoji="1" lang="en-US" altLang="ja-JP" dirty="0" smtClean="0"/>
              <a:t>2</a:t>
            </a:r>
            <a:r>
              <a:rPr kumimoji="1" lang="ja-JP" altLang="en-US" dirty="0" smtClean="0"/>
              <a:t>回目</a:t>
            </a:r>
            <a:r>
              <a:rPr lang="ja-JP" altLang="en-US" dirty="0" smtClean="0">
                <a:latin typeface="ＭＳ Ｐ明朝" pitchFamily="18" charset="-128"/>
                <a:ea typeface="ＭＳ Ｐ明朝" pitchFamily="18" charset="-128"/>
              </a:rPr>
              <a:t>大学生</a:t>
            </a:r>
            <a:r>
              <a:rPr lang="en-US" altLang="ja-JP" dirty="0" smtClean="0">
                <a:latin typeface="ＭＳ Ｐ明朝" pitchFamily="18" charset="-128"/>
                <a:ea typeface="ＭＳ Ｐ明朝" pitchFamily="18" charset="-128"/>
              </a:rPr>
              <a:t>457</a:t>
            </a:r>
            <a:r>
              <a:rPr lang="ja-JP" altLang="en-US" dirty="0" smtClean="0">
                <a:latin typeface="ＭＳ Ｐ明朝" pitchFamily="18" charset="-128"/>
                <a:ea typeface="ＭＳ Ｐ明朝" pitchFamily="18" charset="-128"/>
              </a:rPr>
              <a:t>名</a:t>
            </a:r>
            <a:endParaRPr lang="en-US" altLang="ja-JP" dirty="0" smtClean="0">
              <a:latin typeface="ＭＳ Ｐ明朝" pitchFamily="18" charset="-128"/>
              <a:ea typeface="ＭＳ Ｐ明朝" pitchFamily="18" charset="-128"/>
            </a:endParaRPr>
          </a:p>
          <a:p>
            <a:pPr>
              <a:buNone/>
            </a:pPr>
            <a:r>
              <a:rPr lang="en-US" altLang="ja-JP" dirty="0" smtClean="0">
                <a:latin typeface="ＭＳ Ｐ明朝" pitchFamily="18" charset="-128"/>
                <a:ea typeface="ＭＳ Ｐ明朝" pitchFamily="18" charset="-128"/>
              </a:rPr>
              <a:t>   </a:t>
            </a:r>
            <a:r>
              <a:rPr lang="ja-JP" altLang="en-US" dirty="0" smtClean="0">
                <a:latin typeface="ＭＳ Ｐ明朝" pitchFamily="18" charset="-128"/>
                <a:ea typeface="ＭＳ Ｐ明朝" pitchFamily="18" charset="-128"/>
              </a:rPr>
              <a:t>を対象にした。</a:t>
            </a:r>
            <a:endParaRPr lang="en-US" altLang="ja-JP" dirty="0" smtClean="0">
              <a:latin typeface="ＭＳ Ｐ明朝" pitchFamily="18" charset="-128"/>
              <a:ea typeface="ＭＳ Ｐ明朝" pitchFamily="18" charset="-128"/>
            </a:endParaRPr>
          </a:p>
          <a:p>
            <a:pPr>
              <a:buNone/>
            </a:pPr>
            <a:r>
              <a:rPr lang="ja-JP" altLang="en-US" dirty="0" smtClean="0">
                <a:latin typeface="ＭＳ Ｐ明朝" pitchFamily="18" charset="-128"/>
                <a:ea typeface="ＭＳ Ｐ明朝" pitchFamily="18" charset="-128"/>
              </a:rPr>
              <a:t>　　　　　　　↓</a:t>
            </a:r>
          </a:p>
          <a:p>
            <a:r>
              <a:rPr lang="ja-JP" altLang="en-US" dirty="0" smtClean="0"/>
              <a:t>アメリカで尺度化されたインターネット中毒尺度では、日本の大学生のインターネット中毒は明らかに出来ないということになった。</a:t>
            </a:r>
          </a:p>
          <a:p>
            <a:pPr>
              <a:buNone/>
            </a:pPr>
            <a:endParaRPr kumimoji="1" lang="ja-JP" altLang="en-US" dirty="0"/>
          </a:p>
        </p:txBody>
      </p:sp>
      <p:sp>
        <p:nvSpPr>
          <p:cNvPr id="5" name="テキスト プレースホルダ 4"/>
          <p:cNvSpPr>
            <a:spLocks noGrp="1"/>
          </p:cNvSpPr>
          <p:nvPr>
            <p:ph type="body" sz="quarter" idx="1"/>
          </p:nvPr>
        </p:nvSpPr>
        <p:spPr/>
        <p:txBody>
          <a:bodyPr/>
          <a:lstStyle/>
          <a:p>
            <a:r>
              <a:rPr lang="en-US" altLang="ja-JP" dirty="0" smtClean="0"/>
              <a:t>Griffiths</a:t>
            </a:r>
            <a:r>
              <a:rPr lang="ja-JP" altLang="en-US" dirty="0" smtClean="0"/>
              <a:t>の定めた</a:t>
            </a:r>
            <a:endParaRPr lang="en-US" altLang="ja-JP" dirty="0" smtClean="0"/>
          </a:p>
          <a:p>
            <a:r>
              <a:rPr kumimoji="1" lang="ja-JP" altLang="en-US" dirty="0" smtClean="0"/>
              <a:t>インターネット中毒の</a:t>
            </a:r>
            <a:r>
              <a:rPr kumimoji="1" lang="en-US" altLang="ja-JP" dirty="0" smtClean="0"/>
              <a:t>6</a:t>
            </a:r>
            <a:r>
              <a:rPr kumimoji="1" lang="ja-JP" altLang="en-US" dirty="0" smtClean="0"/>
              <a:t>要因</a:t>
            </a:r>
            <a:endParaRPr kumimoji="1" lang="ja-JP" altLang="en-US" dirty="0"/>
          </a:p>
        </p:txBody>
      </p:sp>
      <p:sp>
        <p:nvSpPr>
          <p:cNvPr id="6" name="テキスト プレースホルダ 5"/>
          <p:cNvSpPr>
            <a:spLocks noGrp="1"/>
          </p:cNvSpPr>
          <p:nvPr>
            <p:ph type="body" sz="quarter" idx="3"/>
          </p:nvPr>
        </p:nvSpPr>
        <p:spPr/>
        <p:txBody>
          <a:bodyPr/>
          <a:lstStyle/>
          <a:p>
            <a:r>
              <a:rPr kumimoji="1" lang="ja-JP" altLang="en-US" dirty="0" smtClean="0"/>
              <a:t>調査結果</a:t>
            </a:r>
            <a:endParaRPr kumimoji="1" lang="ja-JP"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4">
                                            <p:txEl>
                                              <p:pRg st="0" end="0"/>
                                            </p:txEl>
                                          </p:spTgt>
                                        </p:tgtEl>
                                        <p:attrNameLst>
                                          <p:attrName>style.visibility</p:attrName>
                                        </p:attrNameLst>
                                      </p:cBhvr>
                                      <p:to>
                                        <p:strVal val="visible"/>
                                      </p:to>
                                    </p:set>
                                    <p:animEffect transition="in" filter="checkerboard(across)">
                                      <p:cBhvr>
                                        <p:cTn id="37" dur="500"/>
                                        <p:tgtEl>
                                          <p:spTgt spid="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checkerboard(across)">
                                      <p:cBhvr>
                                        <p:cTn id="42" dur="500"/>
                                        <p:tgtEl>
                                          <p:spTgt spid="4">
                                            <p:txEl>
                                              <p:pRg st="1" end="1"/>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4">
                                            <p:txEl>
                                              <p:pRg st="2" end="2"/>
                                            </p:txEl>
                                          </p:spTgt>
                                        </p:tgtEl>
                                        <p:attrNameLst>
                                          <p:attrName>style.visibility</p:attrName>
                                        </p:attrNameLst>
                                      </p:cBhvr>
                                      <p:to>
                                        <p:strVal val="visible"/>
                                      </p:to>
                                    </p:set>
                                    <p:animEffect transition="in" filter="checkerboard(across)">
                                      <p:cBhvr>
                                        <p:cTn id="47" dur="500"/>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5" presetClass="entr" presetSubtype="10" fill="hold" grpId="0" nodeType="clickEffect">
                                  <p:stCondLst>
                                    <p:cond delay="0"/>
                                  </p:stCondLst>
                                  <p:childTnLst>
                                    <p:set>
                                      <p:cBhvr>
                                        <p:cTn id="51" dur="1" fill="hold">
                                          <p:stCondLst>
                                            <p:cond delay="0"/>
                                          </p:stCondLst>
                                        </p:cTn>
                                        <p:tgtEl>
                                          <p:spTgt spid="4">
                                            <p:txEl>
                                              <p:pRg st="3" end="3"/>
                                            </p:txEl>
                                          </p:spTgt>
                                        </p:tgtEl>
                                        <p:attrNameLst>
                                          <p:attrName>style.visibility</p:attrName>
                                        </p:attrNameLst>
                                      </p:cBhvr>
                                      <p:to>
                                        <p:strVal val="visible"/>
                                      </p:to>
                                    </p:set>
                                    <p:animEffect transition="in" filter="checkerboard(across)">
                                      <p:cBhvr>
                                        <p:cTn id="52" dur="500"/>
                                        <p:tgtEl>
                                          <p:spTgt spid="4">
                                            <p:txEl>
                                              <p:pRg st="3" end="3"/>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5" presetClass="entr" presetSubtype="10" fill="hold" grpId="0" nodeType="clickEffect">
                                  <p:stCondLst>
                                    <p:cond delay="0"/>
                                  </p:stCondLst>
                                  <p:childTnLst>
                                    <p:set>
                                      <p:cBhvr>
                                        <p:cTn id="56" dur="1" fill="hold">
                                          <p:stCondLst>
                                            <p:cond delay="0"/>
                                          </p:stCondLst>
                                        </p:cTn>
                                        <p:tgtEl>
                                          <p:spTgt spid="4">
                                            <p:txEl>
                                              <p:pRg st="4" end="4"/>
                                            </p:txEl>
                                          </p:spTgt>
                                        </p:tgtEl>
                                        <p:attrNameLst>
                                          <p:attrName>style.visibility</p:attrName>
                                        </p:attrNameLst>
                                      </p:cBhvr>
                                      <p:to>
                                        <p:strVal val="visible"/>
                                      </p:to>
                                    </p:set>
                                    <p:animEffect transition="in" filter="checkerboard(across)">
                                      <p:cBhvr>
                                        <p:cTn id="5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kumimoji="1" lang="ja-JP" altLang="en-US" dirty="0" smtClean="0"/>
              <a:t>３　日本の学生における、インターネット中毒とはどのようなものなのか？</a:t>
            </a:r>
            <a:endParaRPr kumimoji="1" lang="ja-JP" altLang="en-US" dirty="0"/>
          </a:p>
        </p:txBody>
      </p:sp>
      <p:sp>
        <p:nvSpPr>
          <p:cNvPr id="8" name="コンテンツ プレースホルダ 7"/>
          <p:cNvSpPr>
            <a:spLocks noGrp="1"/>
          </p:cNvSpPr>
          <p:nvPr>
            <p:ph sz="quarter" idx="1"/>
          </p:nvPr>
        </p:nvSpPr>
        <p:spPr/>
        <p:txBody>
          <a:bodyPr/>
          <a:lstStyle/>
          <a:p>
            <a:endParaRPr lang="ja-JP" altLang="en-US" dirty="0" smtClean="0"/>
          </a:p>
          <a:p>
            <a:r>
              <a:rPr lang="ja-JP" altLang="en-US" dirty="0" smtClean="0"/>
              <a:t>携帯端末の</a:t>
            </a:r>
            <a:r>
              <a:rPr lang="ja-JP" altLang="en-US" dirty="0" smtClean="0"/>
              <a:t>普及</a:t>
            </a:r>
            <a:endParaRPr lang="en-US" altLang="ja-JP" dirty="0" smtClean="0"/>
          </a:p>
          <a:p>
            <a:pPr>
              <a:buNone/>
            </a:pPr>
            <a:r>
              <a:rPr lang="ja-JP" altLang="en-US" dirty="0" smtClean="0"/>
              <a:t>⇒インターネット</a:t>
            </a:r>
            <a:r>
              <a:rPr lang="ja-JP" altLang="en-US" dirty="0" smtClean="0"/>
              <a:t>は、</a:t>
            </a:r>
            <a:r>
              <a:rPr lang="ja-JP" altLang="en-US" dirty="0" smtClean="0"/>
              <a:t>パソコン</a:t>
            </a:r>
            <a:r>
              <a:rPr lang="ja-JP" altLang="en-US" dirty="0" smtClean="0"/>
              <a:t>のみで利用する形態から</a:t>
            </a:r>
            <a:r>
              <a:rPr lang="ja-JP" altLang="en-US" dirty="0" smtClean="0"/>
              <a:t>、</a:t>
            </a:r>
            <a:endParaRPr lang="en-US" altLang="ja-JP" dirty="0" smtClean="0"/>
          </a:p>
          <a:p>
            <a:pPr>
              <a:buNone/>
            </a:pPr>
            <a:r>
              <a:rPr lang="ja-JP" altLang="en-US" b="1" dirty="0" smtClean="0"/>
              <a:t>パソコンと</a:t>
            </a:r>
            <a:r>
              <a:rPr lang="ja-JP" altLang="en-US" b="1" dirty="0" smtClean="0"/>
              <a:t>携帯</a:t>
            </a:r>
            <a:r>
              <a:rPr lang="ja-JP" altLang="en-US" b="1" dirty="0" smtClean="0"/>
              <a:t>端末</a:t>
            </a:r>
            <a:r>
              <a:rPr lang="ja-JP" altLang="en-US" b="1" dirty="0" smtClean="0"/>
              <a:t>双方で利用する形態に移行</a:t>
            </a:r>
            <a:r>
              <a:rPr lang="ja-JP" altLang="en-US" dirty="0" smtClean="0"/>
              <a:t>している</a:t>
            </a:r>
            <a:r>
              <a:rPr lang="ja-JP" altLang="en-US" dirty="0" smtClean="0"/>
              <a:t>。（総務庁の</a:t>
            </a:r>
            <a:r>
              <a:rPr lang="en-US" altLang="ja-JP" dirty="0" smtClean="0"/>
              <a:t>2001</a:t>
            </a:r>
            <a:r>
              <a:rPr lang="ja-JP" altLang="en-US" dirty="0" smtClean="0"/>
              <a:t>年度の</a:t>
            </a:r>
            <a:r>
              <a:rPr lang="en-US" altLang="ja-JP" dirty="0" smtClean="0"/>
              <a:t>『</a:t>
            </a:r>
            <a:r>
              <a:rPr lang="ja-JP" altLang="en-US" dirty="0" smtClean="0"/>
              <a:t>通信白書</a:t>
            </a:r>
            <a:r>
              <a:rPr lang="en-US" altLang="ja-JP" dirty="0" smtClean="0"/>
              <a:t>』13</a:t>
            </a:r>
            <a:r>
              <a:rPr lang="ja-JP" altLang="en-US" dirty="0" smtClean="0"/>
              <a:t>）でも</a:t>
            </a:r>
            <a:r>
              <a:rPr lang="ja-JP" altLang="en-US" dirty="0" smtClean="0"/>
              <a:t>、</a:t>
            </a:r>
            <a:endParaRPr lang="en-US" altLang="ja-JP" dirty="0" smtClean="0"/>
          </a:p>
          <a:p>
            <a:pPr>
              <a:buNone/>
            </a:pPr>
            <a:r>
              <a:rPr lang="ja-JP" altLang="en-US" dirty="0" smtClean="0"/>
              <a:t>　</a:t>
            </a:r>
            <a:r>
              <a:rPr lang="en-US" altLang="ja-JP" dirty="0" smtClean="0"/>
              <a:t>2000</a:t>
            </a:r>
            <a:r>
              <a:rPr lang="ja-JP" altLang="en-US" dirty="0" smtClean="0"/>
              <a:t>年度末</a:t>
            </a:r>
            <a:r>
              <a:rPr lang="ja-JP" altLang="en-US" dirty="0" smtClean="0"/>
              <a:t>のインターネット</a:t>
            </a:r>
            <a:r>
              <a:rPr lang="ja-JP" altLang="en-US" dirty="0" smtClean="0"/>
              <a:t>利用者</a:t>
            </a:r>
            <a:r>
              <a:rPr lang="en-US" altLang="ja-JP" dirty="0" smtClean="0"/>
              <a:t>4708</a:t>
            </a:r>
            <a:r>
              <a:rPr lang="ja-JP" altLang="en-US" dirty="0" smtClean="0"/>
              <a:t>万人中</a:t>
            </a:r>
            <a:r>
              <a:rPr lang="ja-JP" altLang="en-US" dirty="0" smtClean="0"/>
              <a:t>、</a:t>
            </a:r>
            <a:endParaRPr lang="en-US" altLang="ja-JP" dirty="0" smtClean="0"/>
          </a:p>
          <a:p>
            <a:pPr>
              <a:buNone/>
            </a:pPr>
            <a:r>
              <a:rPr lang="ja-JP" altLang="en-US" dirty="0" smtClean="0"/>
              <a:t>　</a:t>
            </a:r>
            <a:r>
              <a:rPr lang="ja-JP" altLang="en-US" dirty="0" smtClean="0"/>
              <a:t>パソコンからの</a:t>
            </a:r>
            <a:r>
              <a:rPr lang="ja-JP" altLang="en-US" dirty="0" smtClean="0"/>
              <a:t>利用者は</a:t>
            </a:r>
            <a:r>
              <a:rPr lang="en-US" altLang="ja-JP" dirty="0" smtClean="0"/>
              <a:t>3723</a:t>
            </a:r>
            <a:r>
              <a:rPr lang="ja-JP" altLang="en-US" dirty="0" smtClean="0"/>
              <a:t>万人（</a:t>
            </a:r>
            <a:r>
              <a:rPr lang="en-US" altLang="ja-JP" dirty="0" smtClean="0"/>
              <a:t>79.1%</a:t>
            </a:r>
            <a:r>
              <a:rPr lang="ja-JP" altLang="en-US" dirty="0" smtClean="0"/>
              <a:t>）</a:t>
            </a:r>
            <a:r>
              <a:rPr lang="ja-JP" altLang="en-US" dirty="0" smtClean="0"/>
              <a:t>、</a:t>
            </a:r>
            <a:endParaRPr lang="en-US" altLang="ja-JP" dirty="0" smtClean="0"/>
          </a:p>
          <a:p>
            <a:pPr>
              <a:buNone/>
            </a:pPr>
            <a:r>
              <a:rPr lang="ja-JP" altLang="en-US" dirty="0" smtClean="0"/>
              <a:t>　携帯</a:t>
            </a:r>
            <a:r>
              <a:rPr lang="ja-JP" altLang="en-US" dirty="0" smtClean="0"/>
              <a:t>端末からの利用者は</a:t>
            </a:r>
            <a:r>
              <a:rPr lang="en-US" altLang="ja-JP" dirty="0" smtClean="0"/>
              <a:t>2440</a:t>
            </a:r>
            <a:r>
              <a:rPr lang="ja-JP" altLang="en-US" dirty="0" smtClean="0"/>
              <a:t>万人（</a:t>
            </a:r>
            <a:r>
              <a:rPr lang="en-US" altLang="ja-JP" dirty="0" smtClean="0"/>
              <a:t>51. 8%</a:t>
            </a:r>
            <a:r>
              <a:rPr lang="ja-JP" altLang="en-US" dirty="0" smtClean="0"/>
              <a:t>）であり、</a:t>
            </a:r>
            <a:r>
              <a:rPr lang="en-US" altLang="ja-JP" dirty="0" smtClean="0"/>
              <a:t>1459</a:t>
            </a:r>
            <a:r>
              <a:rPr lang="ja-JP" altLang="en-US" dirty="0" smtClean="0"/>
              <a:t>万人（</a:t>
            </a:r>
            <a:r>
              <a:rPr lang="en-US" altLang="ja-JP" dirty="0" smtClean="0"/>
              <a:t>31.0%</a:t>
            </a:r>
            <a:r>
              <a:rPr lang="ja-JP" altLang="en-US" dirty="0" smtClean="0"/>
              <a:t>）が双方の利用を行なっている。	</a:t>
            </a:r>
          </a:p>
          <a:p>
            <a:endParaRPr kumimoji="1" lang="ja-JP"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３．１　メールに関するアメリカの調査結果</a:t>
            </a:r>
            <a:endParaRPr kumimoji="1" lang="ja-JP" altLang="en-US" sz="3200" dirty="0"/>
          </a:p>
        </p:txBody>
      </p:sp>
      <p:sp>
        <p:nvSpPr>
          <p:cNvPr id="3" name="コンテンツ プレースホルダ 2"/>
          <p:cNvSpPr>
            <a:spLocks noGrp="1"/>
          </p:cNvSpPr>
          <p:nvPr>
            <p:ph sz="quarter" idx="1"/>
          </p:nvPr>
        </p:nvSpPr>
        <p:spPr/>
        <p:txBody>
          <a:bodyPr>
            <a:normAutofit fontScale="92500" lnSpcReduction="20000"/>
          </a:bodyPr>
          <a:lstStyle/>
          <a:p>
            <a:pPr>
              <a:buNone/>
            </a:pPr>
            <a:endParaRPr lang="ja-JP" altLang="en-US" dirty="0" smtClean="0"/>
          </a:p>
          <a:p>
            <a:r>
              <a:rPr lang="ja-JP" altLang="en-US" dirty="0" smtClean="0"/>
              <a:t>全て</a:t>
            </a:r>
            <a:r>
              <a:rPr lang="ja-JP" altLang="en-US" dirty="0" smtClean="0"/>
              <a:t>を電子メールに</a:t>
            </a:r>
            <a:r>
              <a:rPr lang="ja-JP" altLang="en-US" b="1" dirty="0" smtClean="0"/>
              <a:t>頼り</a:t>
            </a:r>
            <a:r>
              <a:rPr lang="ja-JP" altLang="en-US" dirty="0" smtClean="0"/>
              <a:t>、</a:t>
            </a:r>
            <a:endParaRPr lang="en-US" altLang="ja-JP" dirty="0" smtClean="0"/>
          </a:p>
          <a:p>
            <a:pPr>
              <a:buNone/>
            </a:pPr>
            <a:r>
              <a:rPr lang="en-US" altLang="ja-JP" dirty="0" smtClean="0"/>
              <a:t>	</a:t>
            </a:r>
            <a:r>
              <a:rPr lang="ja-JP" altLang="en-US" dirty="0" smtClean="0"/>
              <a:t>電子</a:t>
            </a:r>
            <a:r>
              <a:rPr lang="ja-JP" altLang="en-US" dirty="0" smtClean="0"/>
              <a:t>メール以外では</a:t>
            </a:r>
            <a:r>
              <a:rPr lang="ja-JP" altLang="en-US" b="1" dirty="0" smtClean="0"/>
              <a:t>発言できなくなり</a:t>
            </a:r>
            <a:r>
              <a:rPr lang="ja-JP" altLang="en-US" b="1" dirty="0" smtClean="0"/>
              <a:t>、</a:t>
            </a:r>
            <a:endParaRPr lang="en-US" altLang="ja-JP" b="1" dirty="0" smtClean="0"/>
          </a:p>
          <a:p>
            <a:pPr>
              <a:buNone/>
            </a:pPr>
            <a:r>
              <a:rPr lang="en-US" altLang="ja-JP" dirty="0" smtClean="0"/>
              <a:t>	</a:t>
            </a:r>
            <a:r>
              <a:rPr lang="ja-JP" altLang="en-US" dirty="0" smtClean="0"/>
              <a:t>電子メールの</a:t>
            </a:r>
            <a:r>
              <a:rPr lang="ja-JP" altLang="en-US" dirty="0" smtClean="0"/>
              <a:t>世界に</a:t>
            </a:r>
            <a:r>
              <a:rPr lang="ja-JP" altLang="en-US" b="1" dirty="0" smtClean="0"/>
              <a:t>没頭</a:t>
            </a:r>
            <a:r>
              <a:rPr lang="ja-JP" altLang="en-US" dirty="0" smtClean="0"/>
              <a:t>し</a:t>
            </a:r>
            <a:r>
              <a:rPr lang="ja-JP" altLang="en-US" dirty="0" smtClean="0"/>
              <a:t>、</a:t>
            </a:r>
            <a:endParaRPr lang="en-US" altLang="ja-JP" dirty="0" smtClean="0"/>
          </a:p>
          <a:p>
            <a:pPr>
              <a:buNone/>
            </a:pPr>
            <a:r>
              <a:rPr lang="en-US" altLang="ja-JP" dirty="0" smtClean="0"/>
              <a:t>	</a:t>
            </a:r>
            <a:r>
              <a:rPr lang="ja-JP" altLang="en-US" dirty="0" smtClean="0"/>
              <a:t>電子</a:t>
            </a:r>
            <a:r>
              <a:rPr lang="ja-JP" altLang="en-US" dirty="0" smtClean="0"/>
              <a:t>メールを</a:t>
            </a:r>
            <a:r>
              <a:rPr lang="ja-JP" altLang="en-US" b="1" dirty="0" smtClean="0"/>
              <a:t>信じ</a:t>
            </a:r>
            <a:r>
              <a:rPr lang="ja-JP" altLang="en-US" dirty="0" smtClean="0"/>
              <a:t>、</a:t>
            </a:r>
            <a:r>
              <a:rPr lang="en-US" altLang="ja-JP" dirty="0" smtClean="0"/>
              <a:t>	</a:t>
            </a:r>
          </a:p>
          <a:p>
            <a:pPr>
              <a:buNone/>
            </a:pPr>
            <a:r>
              <a:rPr lang="en-US" altLang="ja-JP" dirty="0" smtClean="0"/>
              <a:t>	</a:t>
            </a:r>
            <a:r>
              <a:rPr lang="ja-JP" altLang="en-US" dirty="0" smtClean="0"/>
              <a:t>電子メールが</a:t>
            </a:r>
            <a:r>
              <a:rPr lang="ja-JP" altLang="en-US" dirty="0" smtClean="0"/>
              <a:t>届かなければ</a:t>
            </a:r>
            <a:r>
              <a:rPr lang="ja-JP" altLang="en-US" b="1" dirty="0" smtClean="0"/>
              <a:t>世間から無視されていると不安</a:t>
            </a:r>
            <a:r>
              <a:rPr lang="ja-JP" altLang="en-US" dirty="0" smtClean="0"/>
              <a:t>になり、</a:t>
            </a:r>
            <a:endParaRPr lang="en-US" altLang="ja-JP" dirty="0" smtClean="0"/>
          </a:p>
          <a:p>
            <a:pPr>
              <a:buNone/>
            </a:pPr>
            <a:r>
              <a:rPr lang="en-US" altLang="ja-JP" dirty="0" smtClean="0"/>
              <a:t>	</a:t>
            </a:r>
            <a:r>
              <a:rPr lang="ja-JP" altLang="en-US" dirty="0" smtClean="0"/>
              <a:t>電子</a:t>
            </a:r>
            <a:r>
              <a:rPr lang="ja-JP" altLang="en-US" dirty="0" smtClean="0"/>
              <a:t>メールの世界に</a:t>
            </a:r>
            <a:r>
              <a:rPr lang="ja-JP" altLang="en-US" b="1" dirty="0" smtClean="0"/>
              <a:t>生き甲斐</a:t>
            </a:r>
            <a:r>
              <a:rPr lang="ja-JP" altLang="en-US" dirty="0" smtClean="0"/>
              <a:t>を覚え</a:t>
            </a:r>
            <a:r>
              <a:rPr lang="ja-JP" altLang="en-US" dirty="0" smtClean="0"/>
              <a:t>、</a:t>
            </a:r>
            <a:endParaRPr lang="en-US" altLang="ja-JP" dirty="0" smtClean="0"/>
          </a:p>
          <a:p>
            <a:pPr>
              <a:buNone/>
            </a:pPr>
            <a:r>
              <a:rPr lang="en-US" altLang="ja-JP" dirty="0" smtClean="0"/>
              <a:t>	</a:t>
            </a:r>
          </a:p>
          <a:p>
            <a:pPr>
              <a:buNone/>
            </a:pPr>
            <a:r>
              <a:rPr lang="ja-JP" altLang="en-US" dirty="0" smtClean="0"/>
              <a:t>電子メール</a:t>
            </a:r>
            <a:r>
              <a:rPr lang="ja-JP" altLang="en-US" dirty="0" smtClean="0"/>
              <a:t>がなければ生きていけなくなった人達が</a:t>
            </a:r>
            <a:r>
              <a:rPr lang="ja-JP" altLang="en-US" dirty="0" smtClean="0"/>
              <a:t>存在</a:t>
            </a:r>
            <a:r>
              <a:rPr lang="ja-JP" altLang="en-US" dirty="0" smtClean="0"/>
              <a:t>することを指摘した</a:t>
            </a:r>
            <a:r>
              <a:rPr lang="ja-JP" altLang="en-US" dirty="0" smtClean="0"/>
              <a:t>言葉</a:t>
            </a:r>
            <a:endParaRPr lang="en-US" altLang="ja-JP" dirty="0" smtClean="0"/>
          </a:p>
          <a:p>
            <a:pPr>
              <a:buNone/>
            </a:pPr>
            <a:r>
              <a:rPr lang="en-US" altLang="ja-JP" dirty="0" smtClean="0"/>
              <a:t>	</a:t>
            </a:r>
            <a:r>
              <a:rPr lang="ja-JP" altLang="en-US" dirty="0" smtClean="0"/>
              <a:t>⇒</a:t>
            </a:r>
            <a:r>
              <a:rPr lang="ja-JP" altLang="en-US" sz="2800" b="1" i="1" dirty="0" smtClean="0"/>
              <a:t>電子</a:t>
            </a:r>
            <a:r>
              <a:rPr lang="ja-JP" altLang="en-US" sz="2800" b="1" i="1" dirty="0" smtClean="0"/>
              <a:t>メール</a:t>
            </a:r>
            <a:r>
              <a:rPr lang="ja-JP" altLang="en-US" sz="2800" b="1" i="1" dirty="0" smtClean="0"/>
              <a:t>中毒　</a:t>
            </a:r>
            <a:r>
              <a:rPr lang="ja-JP" altLang="en-US" dirty="0" smtClean="0"/>
              <a:t>あるいは</a:t>
            </a:r>
            <a:r>
              <a:rPr lang="ja-JP" altLang="en-US" sz="2800" b="1" i="1" dirty="0" smtClean="0"/>
              <a:t>熱狂的電子メール常習癖</a:t>
            </a:r>
            <a:r>
              <a:rPr lang="ja-JP" altLang="en-US" dirty="0" smtClean="0"/>
              <a:t>（</a:t>
            </a:r>
            <a:r>
              <a:rPr lang="en-US" altLang="ja-JP" dirty="0" smtClean="0"/>
              <a:t>E-Mail Addiction</a:t>
            </a:r>
            <a:r>
              <a:rPr lang="ja-JP" altLang="en-US" dirty="0" smtClean="0"/>
              <a:t>） という言葉があることが</a:t>
            </a:r>
            <a:r>
              <a:rPr lang="ja-JP" altLang="en-US" dirty="0" smtClean="0"/>
              <a:t>報告（</a:t>
            </a:r>
            <a:r>
              <a:rPr lang="ja-JP" altLang="en-US" dirty="0" smtClean="0"/>
              <a:t>マルチメディア・インターネット事典）</a:t>
            </a:r>
            <a:r>
              <a:rPr lang="en-US" altLang="ja-JP" dirty="0" smtClean="0"/>
              <a:t>14</a:t>
            </a:r>
            <a:r>
              <a:rPr lang="ja-JP" altLang="en-US" dirty="0" smtClean="0"/>
              <a:t>）。	</a:t>
            </a:r>
          </a:p>
          <a:p>
            <a:pPr>
              <a:buNone/>
            </a:pPr>
            <a:endParaRPr kumimoji="1" lang="ja-JP"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600" dirty="0" smtClean="0"/>
              <a:t>３．３　日本の学生に対する調査</a:t>
            </a:r>
            <a:endParaRPr kumimoji="1" lang="ja-JP" altLang="en-US" sz="3600" dirty="0"/>
          </a:p>
        </p:txBody>
      </p:sp>
      <p:sp>
        <p:nvSpPr>
          <p:cNvPr id="3" name="コンテンツ プレースホルダ 2"/>
          <p:cNvSpPr>
            <a:spLocks noGrp="1"/>
          </p:cNvSpPr>
          <p:nvPr>
            <p:ph sz="quarter" idx="1"/>
          </p:nvPr>
        </p:nvSpPr>
        <p:spPr/>
        <p:txBody>
          <a:bodyPr>
            <a:normAutofit fontScale="92500" lnSpcReduction="20000"/>
          </a:bodyPr>
          <a:lstStyle/>
          <a:p>
            <a:pPr>
              <a:buFont typeface="Wingdings" pitchFamily="2" charset="2"/>
              <a:buChar char="l"/>
            </a:pPr>
            <a:r>
              <a:rPr lang="ja-JP" altLang="en-US" sz="3600" dirty="0" smtClean="0"/>
              <a:t>方法</a:t>
            </a:r>
            <a:endParaRPr lang="ja-JP" altLang="en-US" sz="3600" dirty="0" smtClean="0"/>
          </a:p>
          <a:p>
            <a:pPr>
              <a:buFont typeface="Arial" pitchFamily="34" charset="0"/>
              <a:buChar char="•"/>
            </a:pPr>
            <a:r>
              <a:rPr lang="en-US" altLang="ja-JP" dirty="0" smtClean="0"/>
              <a:t>2001</a:t>
            </a:r>
            <a:r>
              <a:rPr lang="ja-JP" altLang="en-US" dirty="0" smtClean="0"/>
              <a:t>年</a:t>
            </a:r>
            <a:r>
              <a:rPr lang="en-US" altLang="ja-JP" dirty="0" smtClean="0"/>
              <a:t>6 </a:t>
            </a:r>
            <a:r>
              <a:rPr lang="ja-JP" altLang="en-US" dirty="0" smtClean="0"/>
              <a:t>月に、大学</a:t>
            </a:r>
            <a:r>
              <a:rPr lang="en-US" altLang="ja-JP" dirty="0" smtClean="0"/>
              <a:t>1 </a:t>
            </a:r>
            <a:r>
              <a:rPr lang="ja-JP" altLang="en-US" dirty="0" smtClean="0"/>
              <a:t>年生</a:t>
            </a:r>
            <a:r>
              <a:rPr lang="en-US" altLang="ja-JP" dirty="0" smtClean="0"/>
              <a:t>434</a:t>
            </a:r>
            <a:r>
              <a:rPr lang="ja-JP" altLang="en-US" dirty="0" smtClean="0"/>
              <a:t>人に質問紙</a:t>
            </a:r>
            <a:r>
              <a:rPr lang="ja-JP" altLang="en-US" dirty="0" smtClean="0"/>
              <a:t>調査を</a:t>
            </a:r>
            <a:r>
              <a:rPr lang="ja-JP" altLang="en-US" dirty="0" smtClean="0"/>
              <a:t>実施した</a:t>
            </a:r>
            <a:r>
              <a:rPr lang="ja-JP" altLang="en-US" dirty="0" smtClean="0"/>
              <a:t>。</a:t>
            </a:r>
            <a:endParaRPr lang="en-US" altLang="ja-JP" dirty="0" smtClean="0"/>
          </a:p>
          <a:p>
            <a:pPr>
              <a:buNone/>
            </a:pPr>
            <a:r>
              <a:rPr lang="en-US" altLang="ja-JP" dirty="0" smtClean="0"/>
              <a:t>	</a:t>
            </a:r>
            <a:r>
              <a:rPr lang="ja-JP" altLang="en-US" dirty="0" smtClean="0"/>
              <a:t>メール</a:t>
            </a:r>
            <a:r>
              <a:rPr lang="ja-JP" altLang="en-US" dirty="0" smtClean="0"/>
              <a:t>中毒は</a:t>
            </a:r>
            <a:r>
              <a:rPr lang="en-US" altLang="ja-JP" dirty="0" smtClean="0"/>
              <a:t>Young 9 </a:t>
            </a:r>
            <a:r>
              <a:rPr lang="ja-JP" altLang="en-US" dirty="0" smtClean="0"/>
              <a:t>）の</a:t>
            </a:r>
            <a:r>
              <a:rPr lang="ja-JP" altLang="en-US" dirty="0" smtClean="0"/>
              <a:t>インターネット</a:t>
            </a:r>
            <a:r>
              <a:rPr lang="ja-JP" altLang="en-US" dirty="0" smtClean="0"/>
              <a:t>中毒尺度をメール中毒用に修正して測定</a:t>
            </a:r>
            <a:r>
              <a:rPr lang="ja-JP" altLang="en-US" dirty="0" smtClean="0"/>
              <a:t>した。</a:t>
            </a:r>
            <a:endParaRPr lang="en-US" altLang="ja-JP" dirty="0" smtClean="0"/>
          </a:p>
          <a:p>
            <a:pPr>
              <a:buFont typeface="Arial" pitchFamily="34" charset="0"/>
              <a:buChar char="•"/>
            </a:pPr>
            <a:r>
              <a:rPr lang="ja-JP" altLang="en-US" dirty="0" smtClean="0"/>
              <a:t>尺度</a:t>
            </a:r>
            <a:r>
              <a:rPr lang="ja-JP" altLang="en-US" dirty="0" smtClean="0"/>
              <a:t>は</a:t>
            </a:r>
            <a:r>
              <a:rPr lang="en-US" altLang="ja-JP" dirty="0" smtClean="0"/>
              <a:t>20</a:t>
            </a:r>
            <a:r>
              <a:rPr lang="ja-JP" altLang="en-US" dirty="0" smtClean="0"/>
              <a:t>項目の質問</a:t>
            </a:r>
            <a:r>
              <a:rPr lang="ja-JP" altLang="en-US" dirty="0" smtClean="0"/>
              <a:t>に</a:t>
            </a:r>
            <a:r>
              <a:rPr lang="en-US" altLang="ja-JP" b="1" dirty="0" smtClean="0"/>
              <a:t>5 </a:t>
            </a:r>
            <a:r>
              <a:rPr lang="ja-JP" altLang="en-US" b="1" dirty="0" smtClean="0"/>
              <a:t>段階で</a:t>
            </a:r>
            <a:r>
              <a:rPr lang="ja-JP" altLang="en-US" b="1" dirty="0" smtClean="0"/>
              <a:t>評定（</a:t>
            </a:r>
            <a:r>
              <a:rPr lang="ja-JP" altLang="en-US" dirty="0" smtClean="0"/>
              <a:t>「</a:t>
            </a:r>
            <a:r>
              <a:rPr lang="ja-JP" altLang="en-US" dirty="0" smtClean="0"/>
              <a:t>まったくない」「めったにない」「ときどきある」「たびたびある」「つねにそうだ</a:t>
            </a:r>
            <a:r>
              <a:rPr lang="ja-JP" altLang="en-US" dirty="0" smtClean="0"/>
              <a:t>」） 。</a:t>
            </a:r>
            <a:endParaRPr lang="en-US" altLang="ja-JP" dirty="0" smtClean="0"/>
          </a:p>
          <a:p>
            <a:pPr>
              <a:buFont typeface="Arial" pitchFamily="34" charset="0"/>
              <a:buChar char="•"/>
            </a:pPr>
            <a:r>
              <a:rPr lang="ja-JP" altLang="en-US" dirty="0" smtClean="0"/>
              <a:t>メール</a:t>
            </a:r>
            <a:r>
              <a:rPr lang="ja-JP" altLang="en-US" dirty="0" smtClean="0"/>
              <a:t>中毒の個人の実態を明らかにする</a:t>
            </a:r>
            <a:r>
              <a:rPr lang="ja-JP" altLang="en-US" dirty="0" smtClean="0"/>
              <a:t>ために、</a:t>
            </a:r>
            <a:endParaRPr lang="en-US" altLang="ja-JP" dirty="0" smtClean="0"/>
          </a:p>
          <a:p>
            <a:pPr>
              <a:buNone/>
            </a:pPr>
            <a:r>
              <a:rPr lang="en-US" altLang="ja-JP" b="1" dirty="0" smtClean="0"/>
              <a:t>	</a:t>
            </a:r>
            <a:r>
              <a:rPr lang="ja-JP" altLang="en-US" b="1" dirty="0" smtClean="0"/>
              <a:t>自由</a:t>
            </a:r>
            <a:r>
              <a:rPr lang="ja-JP" altLang="en-US" b="1" dirty="0" smtClean="0"/>
              <a:t>記述</a:t>
            </a:r>
            <a:r>
              <a:rPr lang="ja-JP" altLang="en-US" dirty="0" smtClean="0"/>
              <a:t>による回答を求めた。	</a:t>
            </a:r>
          </a:p>
          <a:p>
            <a:pPr>
              <a:buFont typeface="Arial" pitchFamily="34" charset="0"/>
              <a:buChar char="•"/>
            </a:pPr>
            <a:r>
              <a:rPr lang="ja-JP" altLang="en-US" dirty="0" smtClean="0"/>
              <a:t>インターネット</a:t>
            </a:r>
            <a:r>
              <a:rPr lang="ja-JP" altLang="en-US" dirty="0" smtClean="0"/>
              <a:t>不安</a:t>
            </a:r>
            <a:r>
              <a:rPr lang="ja-JP" altLang="en-US" dirty="0" smtClean="0"/>
              <a:t>は（</a:t>
            </a:r>
            <a:r>
              <a:rPr lang="en-US" altLang="ja-JP" dirty="0" smtClean="0"/>
              <a:t>Presno16</a:t>
            </a:r>
            <a:r>
              <a:rPr lang="ja-JP" altLang="en-US" dirty="0" smtClean="0"/>
              <a:t>）の「一般的心配」	</a:t>
            </a:r>
          </a:p>
          <a:p>
            <a:pPr>
              <a:buNone/>
            </a:pPr>
            <a:r>
              <a:rPr lang="en-US" altLang="ja-JP" dirty="0" smtClean="0"/>
              <a:t>	</a:t>
            </a:r>
            <a:r>
              <a:rPr lang="ja-JP" altLang="en-US" dirty="0" smtClean="0"/>
              <a:t>「</a:t>
            </a:r>
            <a:r>
              <a:rPr lang="ja-JP" altLang="en-US" dirty="0" smtClean="0"/>
              <a:t>時間遅延不安」「検索不安」「用語不安」の</a:t>
            </a:r>
            <a:r>
              <a:rPr lang="en-US" altLang="ja-JP" dirty="0" smtClean="0"/>
              <a:t>4</a:t>
            </a:r>
            <a:r>
              <a:rPr lang="ja-JP" altLang="en-US" dirty="0" smtClean="0"/>
              <a:t>項目	</a:t>
            </a:r>
          </a:p>
          <a:p>
            <a:pPr>
              <a:buNone/>
            </a:pPr>
            <a:r>
              <a:rPr lang="en-US" altLang="ja-JP" dirty="0" smtClean="0"/>
              <a:t>	</a:t>
            </a:r>
            <a:r>
              <a:rPr lang="ja-JP" altLang="en-US" dirty="0" smtClean="0"/>
              <a:t>から</a:t>
            </a:r>
            <a:r>
              <a:rPr lang="ja-JP" altLang="en-US" dirty="0" smtClean="0"/>
              <a:t>なる不安尺度に</a:t>
            </a:r>
            <a:r>
              <a:rPr lang="ja-JP" altLang="en-US" dirty="0" smtClean="0"/>
              <a:t>、</a:t>
            </a:r>
            <a:r>
              <a:rPr lang="en-US" altLang="ja-JP" dirty="0" smtClean="0"/>
              <a:t> 5 </a:t>
            </a:r>
            <a:r>
              <a:rPr lang="ja-JP" altLang="en-US" dirty="0" smtClean="0"/>
              <a:t>段階で</a:t>
            </a:r>
            <a:r>
              <a:rPr lang="ja-JP" altLang="en-US" dirty="0" smtClean="0"/>
              <a:t>評定（同上）。</a:t>
            </a:r>
            <a:endParaRPr lang="en-US" altLang="ja-JP" dirty="0" smtClean="0"/>
          </a:p>
          <a:p>
            <a:pPr>
              <a:buFont typeface="Arial" pitchFamily="34" charset="0"/>
              <a:buChar char="•"/>
            </a:pPr>
            <a:r>
              <a:rPr lang="ja-JP" altLang="en-US" dirty="0" smtClean="0"/>
              <a:t>メール</a:t>
            </a:r>
            <a:r>
              <a:rPr lang="ja-JP" altLang="en-US" dirty="0" smtClean="0"/>
              <a:t>中毒とインターネット不安の関連は、</a:t>
            </a:r>
            <a:r>
              <a:rPr lang="ja-JP" altLang="en-US" dirty="0" smtClean="0"/>
              <a:t>メール</a:t>
            </a:r>
            <a:r>
              <a:rPr lang="ja-JP" altLang="en-US" dirty="0" smtClean="0"/>
              <a:t>中毒者と非中毒者で、インターネット不安</a:t>
            </a:r>
            <a:r>
              <a:rPr lang="ja-JP" altLang="en-US" dirty="0" smtClean="0"/>
              <a:t>の各項目</a:t>
            </a:r>
            <a:r>
              <a:rPr lang="ja-JP" altLang="en-US" dirty="0" smtClean="0"/>
              <a:t>の平均値を比較することによって調べた。	</a:t>
            </a:r>
          </a:p>
          <a:p>
            <a:pPr>
              <a:buNone/>
            </a:pPr>
            <a:endParaRPr kumimoji="1" lang="ja-JP"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354</TotalTime>
  <Words>796</Words>
  <Application>Microsoft Office PowerPoint</Application>
  <PresentationFormat>画面に合わせる (4:3)</PresentationFormat>
  <Paragraphs>156</Paragraphs>
  <Slides>15</Slides>
  <Notes>1</Notes>
  <HiddenSlides>0</HiddenSlides>
  <MMClips>0</MMClips>
  <ScaleCrop>false</ScaleCrop>
  <HeadingPairs>
    <vt:vector size="4" baseType="variant">
      <vt:variant>
        <vt:lpstr>テーマ</vt:lpstr>
      </vt:variant>
      <vt:variant>
        <vt:i4>1</vt:i4>
      </vt:variant>
      <vt:variant>
        <vt:lpstr>スライド タイトル</vt:lpstr>
      </vt:variant>
      <vt:variant>
        <vt:i4>15</vt:i4>
      </vt:variant>
    </vt:vector>
  </HeadingPairs>
  <TitlesOfParts>
    <vt:vector size="16" baseType="lpstr">
      <vt:lpstr>スパイス</vt:lpstr>
      <vt:lpstr>インターネット使用による弊害</vt:lpstr>
      <vt:lpstr>このテーマを選んだ動機</vt:lpstr>
      <vt:lpstr>１　メディア中毒としてのインターネット中毒</vt:lpstr>
      <vt:lpstr>２．１　インターネット中毒の定義</vt:lpstr>
      <vt:lpstr>２．２　インターネット中毒の定義（アメリカ）</vt:lpstr>
      <vt:lpstr>アメリカでの考え方を日本の大学生で調査</vt:lpstr>
      <vt:lpstr>３　日本の学生における、インターネット中毒とはどのようなものなのか？</vt:lpstr>
      <vt:lpstr>３．１　メールに関するアメリカの調査結果</vt:lpstr>
      <vt:lpstr>３．３　日本の学生に対する調査</vt:lpstr>
      <vt:lpstr> </vt:lpstr>
      <vt:lpstr>なぜ日本の学生に当てはまらないのか？</vt:lpstr>
      <vt:lpstr>スライド 12</vt:lpstr>
      <vt:lpstr>スライド 13</vt:lpstr>
      <vt:lpstr>スライド 14</vt:lpstr>
      <vt:lpstr>スライド 15</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インターネット使用による弊害</dc:title>
  <dc:creator>s1423081</dc:creator>
  <cp:lastModifiedBy>s1726019</cp:lastModifiedBy>
  <cp:revision>36</cp:revision>
  <dcterms:created xsi:type="dcterms:W3CDTF">2008-03-13T01:41:42Z</dcterms:created>
  <dcterms:modified xsi:type="dcterms:W3CDTF">2008-03-13T09:00:50Z</dcterms:modified>
</cp:coreProperties>
</file>