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0" r:id="rId3"/>
    <p:sldId id="271" r:id="rId4"/>
    <p:sldId id="259" r:id="rId5"/>
    <p:sldId id="263" r:id="rId6"/>
    <p:sldId id="260" r:id="rId7"/>
    <p:sldId id="266" r:id="rId8"/>
    <p:sldId id="267" r:id="rId9"/>
    <p:sldId id="261" r:id="rId10"/>
    <p:sldId id="272" r:id="rId11"/>
    <p:sldId id="273" r:id="rId12"/>
    <p:sldId id="268" r:id="rId13"/>
    <p:sldId id="269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79433" autoAdjust="0"/>
  </p:normalViewPr>
  <p:slideViewPr>
    <p:cSldViewPr>
      <p:cViewPr varScale="1">
        <p:scale>
          <a:sx n="89" d="100"/>
          <a:sy n="89" d="100"/>
        </p:scale>
        <p:origin x="-7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1723057\&#12487;&#12473;&#12463;&#12488;&#12483;&#12503;\&#12450;&#12531;&#12465;&#12540;&#12488;&#32080;&#26524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1723057\&#12487;&#12473;&#12463;&#12488;&#12483;&#12503;\&#12450;&#12531;&#12465;&#12540;&#12488;&#32080;&#26524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1723057\&#12487;&#12473;&#12463;&#12488;&#12483;&#12503;\&#12450;&#12531;&#12465;&#12540;&#12488;&#32080;&#26524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7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cat>
            <c:strRef>
              <c:f>Sheet1!$G$4:$I$4</c:f>
              <c:strCache>
                <c:ptCount val="3"/>
                <c:pt idx="0">
                  <c:v>Google</c:v>
                </c:pt>
                <c:pt idx="1">
                  <c:v>yahoo</c:v>
                </c:pt>
                <c:pt idx="2">
                  <c:v>Goo</c:v>
                </c:pt>
              </c:strCache>
            </c:strRef>
          </c:cat>
          <c:val>
            <c:numRef>
              <c:f>Sheet1!$G$5:$I$5</c:f>
              <c:numCache>
                <c:formatCode>General</c:formatCode>
                <c:ptCount val="3"/>
                <c:pt idx="0">
                  <c:v>30</c:v>
                </c:pt>
                <c:pt idx="1">
                  <c:v>15</c:v>
                </c:pt>
                <c:pt idx="2">
                  <c:v>1</c:v>
                </c:pt>
              </c:numCache>
            </c:numRef>
          </c:val>
        </c:ser>
        <c:shape val="box"/>
        <c:axId val="145143296"/>
        <c:axId val="145144832"/>
        <c:axId val="137631936"/>
      </c:bar3DChart>
      <c:catAx>
        <c:axId val="145143296"/>
        <c:scaling>
          <c:orientation val="minMax"/>
        </c:scaling>
        <c:axPos val="b"/>
        <c:tickLblPos val="nextTo"/>
        <c:crossAx val="145144832"/>
        <c:crosses val="autoZero"/>
        <c:auto val="1"/>
        <c:lblAlgn val="ctr"/>
        <c:lblOffset val="100"/>
      </c:catAx>
      <c:valAx>
        <c:axId val="145144832"/>
        <c:scaling>
          <c:orientation val="minMax"/>
        </c:scaling>
        <c:axPos val="l"/>
        <c:majorGridlines/>
        <c:numFmt formatCode="General" sourceLinked="1"/>
        <c:tickLblPos val="nextTo"/>
        <c:crossAx val="145143296"/>
        <c:crosses val="autoZero"/>
        <c:crossBetween val="between"/>
      </c:valAx>
      <c:serAx>
        <c:axId val="137631936"/>
        <c:scaling>
          <c:orientation val="minMax"/>
        </c:scaling>
        <c:delete val="1"/>
        <c:axPos val="b"/>
        <c:tickLblPos val="nextTo"/>
        <c:crossAx val="145144832"/>
        <c:crosses val="autoZero"/>
      </c:ser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cat>
            <c:strRef>
              <c:f>Sheet1!$G$9:$L$9</c:f>
              <c:strCache>
                <c:ptCount val="6"/>
                <c:pt idx="0">
                  <c:v>firefox</c:v>
                </c:pt>
                <c:pt idx="1">
                  <c:v>IE</c:v>
                </c:pt>
                <c:pt idx="2">
                  <c:v>opera</c:v>
                </c:pt>
                <c:pt idx="3">
                  <c:v>Sleipnir</c:v>
                </c:pt>
                <c:pt idx="4">
                  <c:v>safari</c:v>
                </c:pt>
                <c:pt idx="5">
                  <c:v>lunascape</c:v>
                </c:pt>
              </c:strCache>
            </c:strRef>
          </c:cat>
          <c:val>
            <c:numRef>
              <c:f>Sheet1!$G$10:$L$10</c:f>
              <c:numCache>
                <c:formatCode>General</c:formatCode>
                <c:ptCount val="6"/>
                <c:pt idx="0">
                  <c:v>11</c:v>
                </c:pt>
                <c:pt idx="1">
                  <c:v>24</c:v>
                </c:pt>
                <c:pt idx="2">
                  <c:v>2</c:v>
                </c:pt>
                <c:pt idx="3">
                  <c:v>7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5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cat>
            <c:strRef>
              <c:f>Sheet1!$G$15:$H$15</c:f>
              <c:strCache>
                <c:ptCount val="2"/>
                <c:pt idx="0">
                  <c:v>情報検索</c:v>
                </c:pt>
                <c:pt idx="1">
                  <c:v>コミュニケーション</c:v>
                </c:pt>
              </c:strCache>
            </c:strRef>
          </c:cat>
          <c:val>
            <c:numRef>
              <c:f>Sheet1!$G$16:$H$16</c:f>
              <c:numCache>
                <c:formatCode>General</c:formatCode>
                <c:ptCount val="2"/>
                <c:pt idx="0">
                  <c:v>33</c:v>
                </c:pt>
                <c:pt idx="1">
                  <c:v>13</c:v>
                </c:pt>
              </c:numCache>
            </c:numRef>
          </c:val>
        </c:ser>
        <c:shape val="box"/>
        <c:axId val="166335232"/>
        <c:axId val="166336768"/>
        <c:axId val="0"/>
      </c:bar3DChart>
      <c:catAx>
        <c:axId val="166335232"/>
        <c:scaling>
          <c:orientation val="minMax"/>
        </c:scaling>
        <c:axPos val="l"/>
        <c:tickLblPos val="nextTo"/>
        <c:crossAx val="166336768"/>
        <c:crosses val="autoZero"/>
        <c:auto val="1"/>
        <c:lblAlgn val="ctr"/>
        <c:lblOffset val="100"/>
      </c:catAx>
      <c:valAx>
        <c:axId val="166336768"/>
        <c:scaling>
          <c:orientation val="minMax"/>
        </c:scaling>
        <c:axPos val="b"/>
        <c:majorGridlines/>
        <c:numFmt formatCode="General" sourceLinked="1"/>
        <c:tickLblPos val="nextTo"/>
        <c:crossAx val="16633523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D4826CE-C128-4C89-BCFE-4C65B83248E5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52A1675-29E9-4D4A-B4E7-394264D9EC8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Google</a:t>
            </a:r>
            <a:r>
              <a:rPr kumimoji="1" lang="ja-JP" altLang="en-US" dirty="0" smtClean="0"/>
              <a:t>：</a:t>
            </a:r>
            <a:r>
              <a:rPr kumimoji="1" lang="en-US" altLang="ja-JP" dirty="0" smtClean="0"/>
              <a:t>35%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Yahoo</a:t>
            </a:r>
            <a:r>
              <a:rPr kumimoji="1" lang="ja-JP" altLang="en-US" dirty="0" smtClean="0"/>
              <a:t>：</a:t>
            </a:r>
            <a:r>
              <a:rPr kumimoji="1" lang="en-US" altLang="ja-JP" dirty="0" smtClean="0"/>
              <a:t>47.4%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2007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12</a:t>
            </a:r>
            <a:r>
              <a:rPr kumimoji="1" lang="ja-JP" altLang="en-US" dirty="0" smtClean="0"/>
              <a:t>日）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どーでもいい話</a:t>
            </a:r>
            <a:endParaRPr kumimoji="1" lang="en-US" altLang="ja-JP" dirty="0" smtClean="0"/>
          </a:p>
          <a:p>
            <a:r>
              <a:rPr kumimoji="1" lang="ja-JP" altLang="en-US" dirty="0" smtClean="0"/>
              <a:t>今年の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23</a:t>
            </a:r>
            <a:r>
              <a:rPr kumimoji="1" lang="ja-JP" altLang="en-US" dirty="0" smtClean="0"/>
              <a:t>日からチャイナの百度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バイドゥ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が日本向けサービス開始</a:t>
            </a:r>
            <a:endParaRPr kumimoji="1" lang="en-US" altLang="ja-JP" dirty="0" smtClean="0"/>
          </a:p>
          <a:p>
            <a:r>
              <a:rPr kumimoji="1" lang="ja-JP" altLang="en-US" dirty="0" smtClean="0"/>
              <a:t>（チャイナシェア</a:t>
            </a:r>
            <a:r>
              <a:rPr kumimoji="1" lang="en-US" altLang="ja-JP" dirty="0" smtClean="0"/>
              <a:t>73.6%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シェア争いがさらに激化する</a:t>
            </a:r>
            <a:r>
              <a:rPr kumimoji="1" lang="ja-JP" altLang="en-US" dirty="0" smtClean="0"/>
              <a:t>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情報大航海プロジェクトとか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A1675-29E9-4D4A-B4E7-394264D9EC8B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ja-JP" altLang="en-US" smtClean="0"/>
              <a:t>指定文献２と比較すると、私たちが行ったアンケートと比較できる項目は仮説３と佳５だった。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ja-JP" altLang="en-US" smtClean="0"/>
              <a:t>仮説３は、インターネットはコミュニケーションのためよりも情報探索のために用いられるというもので、アンケートの結果と一致していることがわかった。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ja-JP" altLang="en-US" smtClean="0"/>
              <a:t>仮説５は、男子は女子よりもインターネットの情報ツールの使用頻度が高いというもので、今回のアンケートは主に男子学生が大半を占めていたので、これと比較すると、情報探索をしようしていることから、仮説５と結果は一致していた。</a:t>
            </a:r>
          </a:p>
        </p:txBody>
      </p:sp>
      <p:sp>
        <p:nvSpPr>
          <p:cNvPr id="2253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476B5E-6093-4F6F-8C3F-F12E91AEE101}" type="slidenum">
              <a:rPr lang="ja-JP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ja-JP" altLang="en-US" smtClean="0"/>
              <a:t>今回行ったアンケートでは、主に室工大生を対象にアンケートを取ったので、年齢は</a:t>
            </a:r>
            <a:r>
              <a:rPr lang="en-US" altLang="ja-JP" smtClean="0"/>
              <a:t>20</a:t>
            </a:r>
            <a:r>
              <a:rPr lang="ja-JP" altLang="en-US" smtClean="0"/>
              <a:t>歳前後、性別は男性が多いという傾向にあるので、結果が偏っている可能性がある。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ja-JP" altLang="en-US" smtClean="0"/>
              <a:t>そこで、広範囲の年齢層と、女性の対象者を増やすことでアンケートに信憑性を持たせる必要がある。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endParaRPr lang="en-US" altLang="ja-JP" smtClean="0"/>
          </a:p>
          <a:p>
            <a:pPr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ja-JP" altLang="en-US" smtClean="0"/>
              <a:t>また、アンケートの内容は、時間もなかったので、どの検索エンジンを使ってるか、ブラウザは何を使っているか、普段はコミュニケーションとして情報検索活用としてのどちらをインターネットで多く使いますかという３つの項目に限られた。</a:t>
            </a:r>
            <a:endParaRPr lang="en-US" altLang="ja-JP" smtClean="0"/>
          </a:p>
          <a:p>
            <a:pPr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ja-JP" altLang="en-US" smtClean="0"/>
              <a:t>そこで、インターネットを使用している時間や、その時間帯、使用しているツールなどの項目も新たに加えることを課題とする。</a:t>
            </a:r>
          </a:p>
        </p:txBody>
      </p:sp>
      <p:sp>
        <p:nvSpPr>
          <p:cNvPr id="2355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028E7-6143-4338-B00D-EB7E6E230785}" type="slidenum">
              <a:rPr lang="ja-JP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5" name="グループ化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フリーフォーム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ja-JP" altLang="en-US" smtClean="0"/>
              <a:t>マスタ サブタイトルの書式設定</a:t>
            </a:r>
            <a:endParaRPr lang="en-US"/>
          </a:p>
        </p:txBody>
      </p:sp>
      <p:sp>
        <p:nvSpPr>
          <p:cNvPr id="11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01884A2-0EE9-4841-88AB-C32D58FBC67D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12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4E9DDB4-42C6-4E8C-8221-1B3312268CE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5AFED-0A6A-423C-8FEB-126C84B25579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6F008-6BBC-492A-AC5A-4A0B9538494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4CB45-F38A-4965-8456-2CAF4A454A88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8123-95F5-4AE2-BC6C-C659379BC02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1C1F2-4ADE-48E1-91A3-BF2AE90803C0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3D20-5CD2-4946-B9CF-74BA81FD075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山形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山形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A7A817-C834-4A31-9A6E-F4082E6F3449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69BB3F-95EE-4146-917A-924D1C4E44D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C6B9C7-C1F6-469C-87D4-FF3245720A40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12D602-3671-40F8-BBDF-47FE9B46BB0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590E83-0552-4D55-B01B-D95BF71486F3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9D061E-124F-4640-9546-FF60F01F1D4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0E0895-4C26-4963-AEE0-26761AC55165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A5B043-650C-4FD8-B45D-FE3229A7C68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59A5A-3923-4BA9-BC39-9420A2B52268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3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E19A4-3824-4A16-80DB-2BA5F936E4A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8BFF22-F24E-4730-B77E-B7D53B6E372F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DE9589-8625-4A96-813F-16DDC83DA16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フリーフォーム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直角三角形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cxnSp>
        <p:nvCxnSpPr>
          <p:cNvPr id="8" name="直線コネクタ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山形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" name="山形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11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2172140-2B5F-4F24-93A8-0A25884A13E3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12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A5712D-B549-4D25-A016-59C50C735C2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1033" name="テキスト プレースホル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smtClean="0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00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8C84B8A9-5549-4722-B98D-3326A1B68B6C}" type="datetimeFigureOut">
              <a:rPr lang="ja-JP" altLang="en-US"/>
              <a:pPr>
                <a:defRPr/>
              </a:pPr>
              <a:t>2008/3/14</a:t>
            </a:fld>
            <a:endParaRPr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00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000" b="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7E16FE37-A190-43FB-88AC-B14F0EB6A38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7" r:id="rId2"/>
    <p:sldLayoutId id="2147483702" r:id="rId3"/>
    <p:sldLayoutId id="2147483703" r:id="rId4"/>
    <p:sldLayoutId id="2147483704" r:id="rId5"/>
    <p:sldLayoutId id="2147483705" r:id="rId6"/>
    <p:sldLayoutId id="2147483698" r:id="rId7"/>
    <p:sldLayoutId id="2147483706" r:id="rId8"/>
    <p:sldLayoutId id="2147483707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インターネットの利用の現状</a:t>
            </a:r>
            <a:endParaRPr lang="ja-JP" altLang="en-US" dirty="0"/>
          </a:p>
        </p:txBody>
      </p:sp>
      <p:sp>
        <p:nvSpPr>
          <p:cNvPr id="9219" name="サブタイトル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ja-JP" altLang="en-US" sz="2500" smtClean="0"/>
              <a:t>認知科学と諸問題 第１班</a:t>
            </a:r>
            <a:endParaRPr lang="en-US" altLang="ja-JP" sz="2500" smtClean="0"/>
          </a:p>
          <a:p>
            <a:pPr marR="0" eaLnBrk="1" hangingPunct="1">
              <a:lnSpc>
                <a:spcPct val="80000"/>
              </a:lnSpc>
            </a:pPr>
            <a:r>
              <a:rPr lang="ja-JP" altLang="en-US" sz="2500" smtClean="0"/>
              <a:t>巽ゆかり　古谷礼奈</a:t>
            </a:r>
            <a:endParaRPr lang="en-US" altLang="ja-JP" sz="2500" smtClean="0"/>
          </a:p>
          <a:p>
            <a:pPr marR="0" eaLnBrk="1" hangingPunct="1">
              <a:lnSpc>
                <a:spcPct val="80000"/>
              </a:lnSpc>
            </a:pPr>
            <a:r>
              <a:rPr lang="ja-JP" altLang="en-US" sz="2500" smtClean="0"/>
              <a:t>諸戸孝之　黒滝麗子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IE</a:t>
            </a:r>
            <a:r>
              <a:rPr lang="ja-JP" altLang="en-US" dirty="0" smtClean="0"/>
              <a:t>が半数を占めたのは普通に</a:t>
            </a:r>
            <a:r>
              <a:rPr lang="en-US" altLang="ja-JP" dirty="0" smtClean="0"/>
              <a:t>HP</a:t>
            </a:r>
            <a:r>
              <a:rPr lang="ja-JP" altLang="en-US" dirty="0" smtClean="0"/>
              <a:t>を見るだけなら不便はしないからだと考えられる</a:t>
            </a:r>
            <a:endParaRPr lang="en-US" altLang="ja-JP" dirty="0" smtClean="0"/>
          </a:p>
          <a:p>
            <a:pPr eaLnBrk="1" hangingPunct="1">
              <a:buNone/>
            </a:pPr>
            <a:endParaRPr lang="en-US" altLang="ja-JP" dirty="0" smtClean="0"/>
          </a:p>
          <a:p>
            <a:pPr eaLnBrk="1" hangingPunct="1">
              <a:buNone/>
            </a:pPr>
            <a:endParaRPr lang="en-US" altLang="ja-JP" dirty="0" smtClean="0"/>
          </a:p>
          <a:p>
            <a:pPr eaLnBrk="1" hangingPunct="1"/>
            <a:r>
              <a:rPr lang="en-US" altLang="ja-JP" dirty="0" smtClean="0"/>
              <a:t>IE</a:t>
            </a:r>
            <a:r>
              <a:rPr lang="ja-JP" altLang="en-US" dirty="0" smtClean="0"/>
              <a:t>以外のブラウザを使用している人は独自機能や拡張性など</a:t>
            </a:r>
            <a:r>
              <a:rPr lang="en-US" altLang="ja-JP" dirty="0" smtClean="0"/>
              <a:t>IE</a:t>
            </a:r>
            <a:r>
              <a:rPr lang="ja-JP" altLang="en-US" dirty="0" smtClean="0"/>
              <a:t>に足りない部分を補える点で魅力を感じていると考えられる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考察（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レポートを書くときに使う</a:t>
            </a:r>
            <a:endParaRPr lang="en-US" altLang="ja-JP" dirty="0" smtClean="0"/>
          </a:p>
          <a:p>
            <a:r>
              <a:rPr lang="ja-JP" altLang="en-US" dirty="0" smtClean="0"/>
              <a:t>プライベートで使う</a:t>
            </a:r>
            <a:endParaRPr lang="en-US" altLang="ja-JP" dirty="0" smtClean="0"/>
          </a:p>
          <a:p>
            <a:r>
              <a:rPr lang="ja-JP" altLang="en-US" dirty="0" smtClean="0"/>
              <a:t>主なコミュニケーションは携帯電話を使っている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</a:t>
            </a:r>
            <a:r>
              <a:rPr kumimoji="1"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00694" y="5572140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などが考えられる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指定文献２との比較</a:t>
            </a:r>
            <a:endParaRPr lang="en-US" altLang="ja-JP" smtClean="0"/>
          </a:p>
          <a:p>
            <a:pPr eaLnBrk="1" hangingPunct="1"/>
            <a:endParaRPr lang="en-US" altLang="ja-JP" smtClean="0"/>
          </a:p>
          <a:p>
            <a:pPr lvl="1" eaLnBrk="1" hangingPunct="1"/>
            <a:r>
              <a:rPr lang="ja-JP" altLang="en-US" smtClean="0"/>
              <a:t>仮説３：インターネットはコミュニケーションのためよりも情報　　　　　</a:t>
            </a:r>
            <a:endParaRPr lang="en-US" altLang="ja-JP" smtClean="0"/>
          </a:p>
          <a:p>
            <a:pPr lvl="1" eaLnBrk="1" hangingPunct="1">
              <a:buFont typeface="Verdana" pitchFamily="34" charset="0"/>
              <a:buNone/>
            </a:pPr>
            <a:r>
              <a:rPr lang="ja-JP" altLang="en-US" smtClean="0"/>
              <a:t>　　　　　　探索のために用いられる</a:t>
            </a:r>
            <a:endParaRPr lang="en-US" altLang="ja-JP" smtClean="0"/>
          </a:p>
          <a:p>
            <a:pPr lvl="2" eaLnBrk="1" hangingPunct="1">
              <a:buFont typeface="Wingdings 2" pitchFamily="18" charset="2"/>
              <a:buNone/>
            </a:pPr>
            <a:r>
              <a:rPr lang="ja-JP" altLang="en-US" smtClean="0"/>
              <a:t>→アンケートの結果と一致</a:t>
            </a:r>
            <a:endParaRPr lang="en-US" altLang="ja-JP" smtClean="0"/>
          </a:p>
          <a:p>
            <a:pPr lvl="1" eaLnBrk="1" hangingPunct="1"/>
            <a:endParaRPr lang="en-US" altLang="ja-JP" smtClean="0"/>
          </a:p>
          <a:p>
            <a:pPr lvl="1" eaLnBrk="1" hangingPunct="1"/>
            <a:r>
              <a:rPr lang="ja-JP" altLang="en-US" smtClean="0"/>
              <a:t>仮説５：男子は女子よりもインターネットの情報ツールの使用　</a:t>
            </a:r>
            <a:endParaRPr lang="en-US" altLang="ja-JP" smtClean="0"/>
          </a:p>
          <a:p>
            <a:pPr lvl="1" eaLnBrk="1" hangingPunct="1">
              <a:buFont typeface="Verdana" pitchFamily="34" charset="0"/>
              <a:buNone/>
            </a:pPr>
            <a:r>
              <a:rPr lang="ja-JP" altLang="en-US" smtClean="0"/>
              <a:t>　　　　　　頻度が高い</a:t>
            </a:r>
            <a:endParaRPr lang="en-US" altLang="ja-JP" smtClean="0"/>
          </a:p>
          <a:p>
            <a:pPr lvl="2" eaLnBrk="1" hangingPunct="1">
              <a:buFont typeface="Wingdings 2" pitchFamily="18" charset="2"/>
              <a:buNone/>
            </a:pPr>
            <a:r>
              <a:rPr lang="ja-JP" altLang="en-US" smtClean="0"/>
              <a:t>→アンケートの結果と一致</a:t>
            </a:r>
            <a:endParaRPr lang="en-US" altLang="ja-JP" smtClean="0"/>
          </a:p>
          <a:p>
            <a:pPr eaLnBrk="1" hangingPunct="1">
              <a:buFont typeface="Wingdings 3" pitchFamily="18" charset="2"/>
              <a:buNone/>
            </a:pPr>
            <a:endParaRPr lang="en-US" altLang="ja-JP" smtClean="0"/>
          </a:p>
          <a:p>
            <a:pPr lvl="4" eaLnBrk="1" hangingPunct="1"/>
            <a:endParaRPr lang="en-US" altLang="ja-JP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他の研究との比較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広範囲でのアンケート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年齢、性別</a:t>
            </a:r>
            <a:endParaRPr lang="en-US" altLang="ja-JP" smtClean="0"/>
          </a:p>
          <a:p>
            <a:pPr lvl="1" eaLnBrk="1" hangingPunct="1">
              <a:buFont typeface="Verdana" pitchFamily="34" charset="0"/>
              <a:buNone/>
            </a:pPr>
            <a:endParaRPr lang="en-US" altLang="ja-JP" smtClean="0"/>
          </a:p>
          <a:p>
            <a:pPr eaLnBrk="1" hangingPunct="1"/>
            <a:r>
              <a:rPr lang="ja-JP" altLang="en-US" smtClean="0"/>
              <a:t>詳細な項目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インターネットを使用している時間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使用している時間帯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使用しているツール</a:t>
            </a:r>
            <a:endParaRPr lang="en-US" altLang="ja-JP" smtClean="0"/>
          </a:p>
          <a:p>
            <a:pPr lvl="1" eaLnBrk="1" hangingPunct="1"/>
            <a:endParaRPr lang="ja-JP" altLang="en-US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今後の課題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アンケートを実施し、調査結果をまとめることで日本の大学生がインターネットをどのようにして活用されているのか、調べることにした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いろいろな検索エンジンやブラウザがあるが、学生はどのサイトをよく使っているのか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インターネットを情報検索ツールとコミュニケーションツールのどちらを良く使っているのか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調査対象は、主に室工生で、調査方法は、それぞれのメンバーの知り合いにアンケート内容を送り、それに返信してもらった</a:t>
            </a:r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研究概要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講義で文献１と文献２を読んでいくうちに、私たちも独自に調査してまとめたいと考えたから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アメリカと日本では調査結果に違いがでると考えたから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室工生は、情報検索ツールとコミュニケーションツールとでは、どちらを主に使っているのか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いろいろな検索エンジン、ブラウザがあるが、一番使っているサイトは何なのか？という好奇心から</a:t>
            </a:r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研究動機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アンケート概要：インターネットに関するアンケート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アンケート対象：主に室工学生５０人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アンケート内容：</a:t>
            </a:r>
            <a:endParaRPr lang="en-US" altLang="ja-JP" smtClean="0"/>
          </a:p>
          <a:p>
            <a:pPr eaLnBrk="1" hangingPunct="1">
              <a:buFont typeface="Wingdings 3" pitchFamily="18" charset="2"/>
              <a:buNone/>
            </a:pPr>
            <a:r>
              <a:rPr lang="ja-JP" altLang="en-US" smtClean="0"/>
              <a:t>①検索エンジンは何を使っていますか？</a:t>
            </a:r>
          </a:p>
          <a:p>
            <a:pPr eaLnBrk="1" hangingPunct="1">
              <a:buFont typeface="Wingdings 3" pitchFamily="18" charset="2"/>
              <a:buNone/>
            </a:pPr>
            <a:r>
              <a:rPr lang="ja-JP" altLang="en-US" smtClean="0"/>
              <a:t>②ブラウザは何を使っていますか？</a:t>
            </a:r>
          </a:p>
          <a:p>
            <a:pPr eaLnBrk="1" hangingPunct="1">
              <a:buFont typeface="Wingdings 3" pitchFamily="18" charset="2"/>
              <a:buNone/>
            </a:pPr>
            <a:r>
              <a:rPr lang="ja-JP" altLang="en-US" smtClean="0"/>
              <a:t>③普段コミュニケーションとしてと情報検索活用としてのどちらをインターネットで多く使いますか？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アンケート内容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①検索エンジンは何を使っていますか？</a:t>
            </a:r>
            <a:endParaRPr lang="en-US" altLang="ja-JP" smtClean="0"/>
          </a:p>
          <a:p>
            <a:pPr eaLnBrk="1" hangingPunct="1">
              <a:buFont typeface="Wingdings 3" pitchFamily="18" charset="2"/>
              <a:buNone/>
            </a:pPr>
            <a:r>
              <a:rPr lang="en-US" altLang="ja-JP" smtClean="0"/>
              <a:t>Google</a:t>
            </a:r>
            <a:r>
              <a:rPr lang="ja-JP" altLang="en-US" smtClean="0"/>
              <a:t>等</a:t>
            </a:r>
          </a:p>
          <a:p>
            <a:pPr eaLnBrk="1" hangingPunct="1"/>
            <a:r>
              <a:rPr lang="ja-JP" altLang="en-US" smtClean="0"/>
              <a:t>②ブラウザは何を使っていますか？</a:t>
            </a:r>
            <a:endParaRPr lang="en-US" altLang="ja-JP" smtClean="0"/>
          </a:p>
          <a:p>
            <a:pPr eaLnBrk="1" hangingPunct="1">
              <a:buFont typeface="Wingdings 3" pitchFamily="18" charset="2"/>
              <a:buNone/>
            </a:pPr>
            <a:r>
              <a:rPr lang="en-US" altLang="ja-JP" smtClean="0"/>
              <a:t>firefox</a:t>
            </a:r>
            <a:r>
              <a:rPr lang="ja-JP" altLang="en-US" smtClean="0"/>
              <a:t>等</a:t>
            </a:r>
          </a:p>
          <a:p>
            <a:pPr eaLnBrk="1" hangingPunct="1"/>
            <a:r>
              <a:rPr lang="ja-JP" altLang="en-US" smtClean="0"/>
              <a:t>③普段コミュニケーションとしてと情報検索活用としてのどちらをインターネットで多く使いますか？</a:t>
            </a:r>
            <a:endParaRPr lang="en-US" altLang="ja-JP" smtClean="0"/>
          </a:p>
          <a:p>
            <a:pPr eaLnBrk="1" hangingPunct="1">
              <a:buFont typeface="Wingdings 3" pitchFamily="18" charset="2"/>
              <a:buNone/>
            </a:pPr>
            <a:r>
              <a:rPr lang="ja-JP" altLang="en-US" smtClean="0"/>
              <a:t>コミュニケーションが多いと予想</a:t>
            </a:r>
          </a:p>
          <a:p>
            <a:pPr eaLnBrk="1" hangingPunct="1"/>
            <a:endParaRPr lang="ja-JP" altLang="en-US" smtClean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アンケート結果予想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アンケート結果まとめ（１）</a:t>
            </a:r>
            <a:endParaRPr lang="ja-JP" altLang="en-US" dirty="0"/>
          </a:p>
        </p:txBody>
      </p:sp>
      <p:graphicFrame>
        <p:nvGraphicFramePr>
          <p:cNvPr id="4" name="グラフ 3"/>
          <p:cNvGraphicFramePr/>
          <p:nvPr/>
        </p:nvGraphicFramePr>
        <p:xfrm>
          <a:off x="357158" y="2071678"/>
          <a:ext cx="4143404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コンテンツ プレースホルダ 5"/>
          <p:cNvSpPr>
            <a:spLocks noGrp="1"/>
          </p:cNvSpPr>
          <p:nvPr>
            <p:ph idx="1"/>
          </p:nvPr>
        </p:nvSpPr>
        <p:spPr>
          <a:xfrm>
            <a:off x="4714875" y="2500313"/>
            <a:ext cx="4143375" cy="4000500"/>
          </a:xfrm>
        </p:spPr>
        <p:txBody>
          <a:bodyPr/>
          <a:lstStyle/>
          <a:p>
            <a:pPr eaLnBrk="1" hangingPunct="1"/>
            <a:r>
              <a:rPr lang="en-US" altLang="ja-JP" smtClean="0"/>
              <a:t>Google</a:t>
            </a:r>
            <a:r>
              <a:rPr lang="ja-JP" altLang="en-US" smtClean="0"/>
              <a:t>がやはり人気が高く、それを追うように</a:t>
            </a:r>
            <a:r>
              <a:rPr lang="en-US" altLang="ja-JP" smtClean="0"/>
              <a:t>yahoo</a:t>
            </a:r>
            <a:r>
              <a:rPr lang="ja-JP" altLang="en-US" smtClean="0"/>
              <a:t>もなかなかの人気を獲得している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Excite</a:t>
            </a:r>
            <a:r>
              <a:rPr lang="ja-JP" altLang="en-US" smtClean="0"/>
              <a:t>や</a:t>
            </a:r>
            <a:r>
              <a:rPr lang="en-US" altLang="ja-JP" smtClean="0"/>
              <a:t>MSN</a:t>
            </a:r>
            <a:r>
              <a:rPr lang="ja-JP" altLang="en-US" smtClean="0"/>
              <a:t>等も併用していても、無難に</a:t>
            </a:r>
            <a:r>
              <a:rPr lang="en-US" altLang="ja-JP" smtClean="0"/>
              <a:t>Google</a:t>
            </a:r>
            <a:r>
              <a:rPr lang="ja-JP" altLang="en-US" smtClean="0"/>
              <a:t>と答える人も多いようである</a:t>
            </a:r>
            <a:endParaRPr lang="en-US" altLang="ja-JP" smtClean="0"/>
          </a:p>
        </p:txBody>
      </p:sp>
      <p:sp>
        <p:nvSpPr>
          <p:cNvPr id="14341" name="コンテンツ プレースホルダ 5"/>
          <p:cNvSpPr txBox="1">
            <a:spLocks/>
          </p:cNvSpPr>
          <p:nvPr/>
        </p:nvSpPr>
        <p:spPr bwMode="auto">
          <a:xfrm>
            <a:off x="428625" y="1500188"/>
            <a:ext cx="6786563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ja-JP" altLang="en-US" sz="2800">
                <a:latin typeface="Lucida Sans Unicode" pitchFamily="34" charset="0"/>
              </a:rPr>
              <a:t>検索エンジンは何を使っていますか？</a:t>
            </a:r>
            <a:endParaRPr lang="en-US" altLang="ja-JP" sz="270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アンケート結果まとめ（２）</a:t>
            </a:r>
            <a:endParaRPr lang="ja-JP" altLang="en-US" dirty="0"/>
          </a:p>
        </p:txBody>
      </p:sp>
      <p:graphicFrame>
        <p:nvGraphicFramePr>
          <p:cNvPr id="4" name="グラフ 3"/>
          <p:cNvGraphicFramePr/>
          <p:nvPr/>
        </p:nvGraphicFramePr>
        <p:xfrm>
          <a:off x="0" y="2000240"/>
          <a:ext cx="4857752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コンテンツ プレースホルダ 5"/>
          <p:cNvSpPr txBox="1">
            <a:spLocks/>
          </p:cNvSpPr>
          <p:nvPr/>
        </p:nvSpPr>
        <p:spPr bwMode="auto">
          <a:xfrm>
            <a:off x="428625" y="1500188"/>
            <a:ext cx="6786563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ja-JP" altLang="en-US" sz="2800">
                <a:latin typeface="Lucida Sans Unicode" pitchFamily="34" charset="0"/>
              </a:rPr>
              <a:t>ブラウザは何を使っていますか？</a:t>
            </a:r>
            <a:endParaRPr lang="en-US" altLang="ja-JP" sz="2700">
              <a:latin typeface="Lucida Sans Unicode" pitchFamily="34" charset="0"/>
            </a:endParaRPr>
          </a:p>
        </p:txBody>
      </p:sp>
      <p:sp>
        <p:nvSpPr>
          <p:cNvPr id="15365" name="コンテンツ プレースホルダ 5"/>
          <p:cNvSpPr>
            <a:spLocks noGrp="1"/>
          </p:cNvSpPr>
          <p:nvPr>
            <p:ph idx="1"/>
          </p:nvPr>
        </p:nvSpPr>
        <p:spPr>
          <a:xfrm>
            <a:off x="4714875" y="2500313"/>
            <a:ext cx="4143375" cy="4000500"/>
          </a:xfrm>
        </p:spPr>
        <p:txBody>
          <a:bodyPr/>
          <a:lstStyle/>
          <a:p>
            <a:pPr eaLnBrk="1" hangingPunct="1"/>
            <a:r>
              <a:rPr lang="en-US" altLang="ja-JP" smtClean="0"/>
              <a:t>IE</a:t>
            </a:r>
            <a:r>
              <a:rPr lang="ja-JP" altLang="en-US" smtClean="0"/>
              <a:t>が一番人気が高く、約半数であった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Firefox</a:t>
            </a:r>
            <a:r>
              <a:rPr lang="ja-JP" altLang="en-US" smtClean="0"/>
              <a:t>が約４分の１の、</a:t>
            </a:r>
            <a:r>
              <a:rPr lang="en-US" altLang="ja-JP" smtClean="0"/>
              <a:t>Sleipnir</a:t>
            </a:r>
            <a:r>
              <a:rPr lang="ja-JP" altLang="en-US" smtClean="0"/>
              <a:t>も６分の１を占めた</a:t>
            </a:r>
            <a:endParaRPr lang="en-US" altLang="ja-JP" b="1" smtClean="0"/>
          </a:p>
          <a:p>
            <a:pPr eaLnBrk="1" hangingPunct="1"/>
            <a:r>
              <a:rPr lang="ja-JP" altLang="en-US" smtClean="0"/>
              <a:t>それなりに意見の分かれる結果となった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アンケート結果まとめ（３）</a:t>
            </a:r>
            <a:endParaRPr lang="ja-JP" altLang="en-US" dirty="0"/>
          </a:p>
        </p:txBody>
      </p:sp>
      <p:graphicFrame>
        <p:nvGraphicFramePr>
          <p:cNvPr id="4" name="コンテンツ プレースホルダ 4"/>
          <p:cNvGraphicFramePr>
            <a:graphicFrameLocks/>
          </p:cNvGraphicFramePr>
          <p:nvPr/>
        </p:nvGraphicFramePr>
        <p:xfrm>
          <a:off x="0" y="2357430"/>
          <a:ext cx="478631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コンテンツ プレースホルダ 5"/>
          <p:cNvSpPr txBox="1">
            <a:spLocks/>
          </p:cNvSpPr>
          <p:nvPr/>
        </p:nvSpPr>
        <p:spPr>
          <a:xfrm>
            <a:off x="428625" y="1500188"/>
            <a:ext cx="7858125" cy="9286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ja-JP" altLang="en-US" sz="2800" dirty="0">
                <a:latin typeface="+mn-lt"/>
                <a:ea typeface="+mn-ea"/>
              </a:rPr>
              <a:t>普段コミュニケーションとして</a:t>
            </a:r>
            <a:r>
              <a:rPr lang="ja-JP" altLang="en-US" sz="2800" dirty="0" err="1">
                <a:latin typeface="+mn-lt"/>
                <a:ea typeface="+mn-ea"/>
              </a:rPr>
              <a:t>と</a:t>
            </a:r>
            <a:r>
              <a:rPr lang="ja-JP" altLang="en-US" sz="2800" dirty="0">
                <a:latin typeface="+mn-lt"/>
                <a:ea typeface="+mn-ea"/>
              </a:rPr>
              <a:t>情報検索活用としてのどちらをインターネットで多く使いますか？</a:t>
            </a:r>
            <a:endParaRPr lang="en-US" altLang="ja-JP" sz="2700" dirty="0">
              <a:latin typeface="+mn-lt"/>
              <a:ea typeface="+mn-ea"/>
            </a:endParaRPr>
          </a:p>
        </p:txBody>
      </p:sp>
      <p:sp>
        <p:nvSpPr>
          <p:cNvPr id="16389" name="コンテンツ プレースホルダ 5"/>
          <p:cNvSpPr>
            <a:spLocks noGrp="1"/>
          </p:cNvSpPr>
          <p:nvPr>
            <p:ph idx="1"/>
          </p:nvPr>
        </p:nvSpPr>
        <p:spPr>
          <a:xfrm>
            <a:off x="4714875" y="2500313"/>
            <a:ext cx="4143375" cy="4000500"/>
          </a:xfrm>
        </p:spPr>
        <p:txBody>
          <a:bodyPr/>
          <a:lstStyle/>
          <a:p>
            <a:pPr eaLnBrk="1" hangingPunct="1"/>
            <a:r>
              <a:rPr lang="ja-JP" altLang="en-US" smtClean="0"/>
              <a:t>予想に反して情報検索がかなりの割合を占めた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コミュニケーションを選んだ人の主な使用先は</a:t>
            </a:r>
            <a:r>
              <a:rPr lang="en-US" altLang="ja-JP" smtClean="0"/>
              <a:t>SNS</a:t>
            </a:r>
            <a:r>
              <a:rPr lang="ja-JP" altLang="en-US" smtClean="0"/>
              <a:t>サイトやメッセンジャー等のようである</a:t>
            </a:r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考察</a:t>
            </a:r>
            <a:r>
              <a:rPr lang="en-US" altLang="ja-JP" dirty="0" smtClean="0"/>
              <a:t>(1)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5786" y="1483836"/>
            <a:ext cx="7902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ja-JP" sz="2800" dirty="0" smtClean="0"/>
              <a:t>Google</a:t>
            </a:r>
            <a:r>
              <a:rPr lang="ja-JP" altLang="en-US" sz="2800" dirty="0" smtClean="0"/>
              <a:t>・</a:t>
            </a:r>
            <a:r>
              <a:rPr lang="en-US" altLang="ja-JP" sz="2800" dirty="0" smtClean="0"/>
              <a:t>Yahoo!</a:t>
            </a:r>
            <a:r>
              <a:rPr lang="ja-JP" altLang="en-US" sz="2800" dirty="0" smtClean="0"/>
              <a:t>共に国内ではかなりの知名度を誇っている</a:t>
            </a:r>
            <a:endParaRPr lang="en-US" altLang="ja-JP" sz="2800" dirty="0" smtClean="0"/>
          </a:p>
          <a:p>
            <a:pPr eaLnBrk="1" hangingPunct="1"/>
            <a:r>
              <a:rPr lang="en-US" altLang="ja-JP" sz="2800" dirty="0" smtClean="0"/>
              <a:t>Google</a:t>
            </a:r>
            <a:r>
              <a:rPr lang="ja-JP" altLang="en-US" sz="2800" dirty="0" smtClean="0"/>
              <a:t>はロボット型サーチが強く、</a:t>
            </a:r>
            <a:r>
              <a:rPr lang="en-US" altLang="ja-JP" sz="2800" dirty="0" smtClean="0"/>
              <a:t>Yahoo</a:t>
            </a:r>
            <a:r>
              <a:rPr lang="ja-JP" altLang="en-US" sz="2800" dirty="0" smtClean="0"/>
              <a:t>はディレクトリ型サーチが強い</a:t>
            </a:r>
          </a:p>
        </p:txBody>
      </p:sp>
      <p:sp>
        <p:nvSpPr>
          <p:cNvPr id="7" name="下矢印 6"/>
          <p:cNvSpPr/>
          <p:nvPr/>
        </p:nvSpPr>
        <p:spPr>
          <a:xfrm>
            <a:off x="4143372" y="3429000"/>
            <a:ext cx="759359" cy="1331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20" y="5214950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この２つだけでほとんどのことが調べられる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ビジネス">
  <a:themeElements>
    <a:clrScheme name="ビジネ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ビジネス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ビジネス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ビジネス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ビジネス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669</TotalTime>
  <Words>909</Words>
  <Application>Microsoft Office PowerPoint</Application>
  <PresentationFormat>画面に合わせる (4:3)</PresentationFormat>
  <Paragraphs>95</Paragraphs>
  <Slides>13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ビジネス</vt:lpstr>
      <vt:lpstr>インターネットの利用の現状</vt:lpstr>
      <vt:lpstr>研究概要</vt:lpstr>
      <vt:lpstr>研究動機</vt:lpstr>
      <vt:lpstr>アンケート内容</vt:lpstr>
      <vt:lpstr>アンケート結果予想</vt:lpstr>
      <vt:lpstr>アンケート結果まとめ（１）</vt:lpstr>
      <vt:lpstr>アンケート結果まとめ（２）</vt:lpstr>
      <vt:lpstr>アンケート結果まとめ（３）</vt:lpstr>
      <vt:lpstr>考察(1)</vt:lpstr>
      <vt:lpstr>考察（2）</vt:lpstr>
      <vt:lpstr>考察(3)</vt:lpstr>
      <vt:lpstr>他の研究との比較</vt:lpstr>
      <vt:lpstr>今後の課題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s1723057</dc:creator>
  <cp:lastModifiedBy>T</cp:lastModifiedBy>
  <cp:revision>60</cp:revision>
  <dcterms:created xsi:type="dcterms:W3CDTF">2008-03-13T01:20:20Z</dcterms:created>
  <dcterms:modified xsi:type="dcterms:W3CDTF">2008-03-14T00:00:37Z</dcterms:modified>
</cp:coreProperties>
</file>