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57" r:id="rId3"/>
    <p:sldId id="300" r:id="rId4"/>
    <p:sldId id="294" r:id="rId5"/>
    <p:sldId id="295" r:id="rId6"/>
    <p:sldId id="258" r:id="rId7"/>
    <p:sldId id="259" r:id="rId8"/>
    <p:sldId id="260" r:id="rId9"/>
    <p:sldId id="263" r:id="rId10"/>
    <p:sldId id="262" r:id="rId11"/>
    <p:sldId id="264" r:id="rId12"/>
    <p:sldId id="293" r:id="rId13"/>
    <p:sldId id="261" r:id="rId14"/>
    <p:sldId id="265" r:id="rId15"/>
    <p:sldId id="266" r:id="rId16"/>
    <p:sldId id="267" r:id="rId17"/>
    <p:sldId id="274" r:id="rId18"/>
    <p:sldId id="268" r:id="rId19"/>
    <p:sldId id="270" r:id="rId20"/>
    <p:sldId id="269" r:id="rId21"/>
    <p:sldId id="289" r:id="rId22"/>
    <p:sldId id="271" r:id="rId23"/>
    <p:sldId id="273" r:id="rId24"/>
    <p:sldId id="276" r:id="rId25"/>
    <p:sldId id="275" r:id="rId26"/>
    <p:sldId id="290" r:id="rId27"/>
    <p:sldId id="291" r:id="rId28"/>
    <p:sldId id="292" r:id="rId29"/>
    <p:sldId id="277" r:id="rId30"/>
    <p:sldId id="278" r:id="rId31"/>
    <p:sldId id="288" r:id="rId32"/>
    <p:sldId id="279" r:id="rId33"/>
    <p:sldId id="299" r:id="rId34"/>
    <p:sldId id="281" r:id="rId35"/>
    <p:sldId id="280" r:id="rId36"/>
    <p:sldId id="282" r:id="rId37"/>
    <p:sldId id="283" r:id="rId38"/>
    <p:sldId id="284" r:id="rId39"/>
    <p:sldId id="285" r:id="rId40"/>
    <p:sldId id="286" r:id="rId41"/>
    <p:sldId id="297" r:id="rId42"/>
    <p:sldId id="298" r:id="rId43"/>
    <p:sldId id="296" r:id="rId44"/>
    <p:sldId id="287" r:id="rId45"/>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558E7A21-673F-4568-B041-8730C43476E9}" type="datetime1">
              <a:rPr kumimoji="1" lang="ja-JP" altLang="en-US" smtClean="0"/>
              <a:pPr/>
              <a:t>2018/2/12</a:t>
            </a:fld>
            <a:endParaRPr kumimoji="1" lang="ja-JP" altLang="en-US"/>
          </a:p>
        </p:txBody>
      </p:sp>
      <p:sp>
        <p:nvSpPr>
          <p:cNvPr id="4" name="フッター プレースホルダ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97A07197-D0F3-4FC8-A968-D571FEEF375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FB24D366-3099-40DE-8CCB-32DF48C3A1C3}" type="datetime1">
              <a:rPr kumimoji="1" lang="ja-JP" altLang="en-US" smtClean="0"/>
              <a:pPr/>
              <a:t>2018/2/12</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126BFD06-587D-46C0-88DB-7DCB9BAFE85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26BFD06-587D-46C0-88DB-7DCB9BAFE85A}" type="slidenum">
              <a:rPr kumimoji="1" lang="ja-JP" altLang="en-US" smtClean="0"/>
              <a:pPr/>
              <a:t>1</a:t>
            </a:fld>
            <a:endParaRPr kumimoji="1" lang="ja-JP" altLang="en-US"/>
          </a:p>
        </p:txBody>
      </p:sp>
      <p:sp>
        <p:nvSpPr>
          <p:cNvPr id="6" name="日付プレースホルダ 5"/>
          <p:cNvSpPr>
            <a:spLocks noGrp="1"/>
          </p:cNvSpPr>
          <p:nvPr>
            <p:ph type="dt" idx="11"/>
          </p:nvPr>
        </p:nvSpPr>
        <p:spPr/>
        <p:txBody>
          <a:bodyPr/>
          <a:lstStyle/>
          <a:p>
            <a:fld id="{EA800C83-F04D-463E-9CCC-6018041BC1FA}" type="datetime1">
              <a:rPr kumimoji="1" lang="ja-JP" altLang="en-US" smtClean="0"/>
              <a:pPr/>
              <a:t>2018/2/12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参考：</a:t>
            </a:r>
            <a:r>
              <a:rPr kumimoji="1" lang="en-US" altLang="ja-JP" dirty="0" smtClean="0"/>
              <a:t>Mayer,</a:t>
            </a:r>
            <a:r>
              <a:rPr kumimoji="1" lang="en-US" altLang="ja-JP" baseline="0" dirty="0" smtClean="0"/>
              <a:t> R. E. (1992). Thinking, problem solving, cognition (2</a:t>
            </a:r>
            <a:r>
              <a:rPr kumimoji="1" lang="en-US" altLang="ja-JP" baseline="30000" dirty="0" smtClean="0"/>
              <a:t>nd</a:t>
            </a:r>
            <a:r>
              <a:rPr kumimoji="1" lang="en-US" altLang="ja-JP" baseline="0" dirty="0" smtClean="0"/>
              <a:t> ed.). Freeman.</a:t>
            </a:r>
            <a:endParaRPr kumimoji="1" lang="ja-JP" altLang="en-US" dirty="0"/>
          </a:p>
        </p:txBody>
      </p:sp>
      <p:sp>
        <p:nvSpPr>
          <p:cNvPr id="4" name="スライド番号プレースホルダ 3"/>
          <p:cNvSpPr>
            <a:spLocks noGrp="1"/>
          </p:cNvSpPr>
          <p:nvPr>
            <p:ph type="sldNum" sz="quarter" idx="10"/>
          </p:nvPr>
        </p:nvSpPr>
        <p:spPr/>
        <p:txBody>
          <a:bodyPr/>
          <a:lstStyle/>
          <a:p>
            <a:fld id="{126BFD06-587D-46C0-88DB-7DCB9BAFE85A}" type="slidenum">
              <a:rPr kumimoji="1" lang="ja-JP" altLang="en-US" smtClean="0"/>
              <a:pPr/>
              <a:t>9</a:t>
            </a:fld>
            <a:endParaRPr kumimoji="1" lang="ja-JP" altLang="en-US"/>
          </a:p>
        </p:txBody>
      </p:sp>
      <p:sp>
        <p:nvSpPr>
          <p:cNvPr id="6" name="日付プレースホルダ 5"/>
          <p:cNvSpPr>
            <a:spLocks noGrp="1"/>
          </p:cNvSpPr>
          <p:nvPr>
            <p:ph type="dt" idx="11"/>
          </p:nvPr>
        </p:nvSpPr>
        <p:spPr/>
        <p:txBody>
          <a:bodyPr/>
          <a:lstStyle/>
          <a:p>
            <a:fld id="{EB43545A-B7C6-4720-9134-3A6FA73AAD12}" type="datetime1">
              <a:rPr kumimoji="1" lang="ja-JP" altLang="en-US" smtClean="0"/>
              <a:pPr/>
              <a:t>2018/2/12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「反証可能性」（</a:t>
            </a:r>
            <a:r>
              <a:rPr kumimoji="1" lang="en-US" altLang="ja-JP" dirty="0" err="1" smtClean="0"/>
              <a:t>falsifiability</a:t>
            </a:r>
            <a:r>
              <a:rPr kumimoji="1" lang="ja-JP" altLang="en-US" dirty="0" smtClean="0"/>
              <a:t>）は，ポパー（</a:t>
            </a:r>
            <a:r>
              <a:rPr kumimoji="1" lang="en-US" altLang="ja-JP" dirty="0" smtClean="0"/>
              <a:t>Karl</a:t>
            </a:r>
            <a:r>
              <a:rPr kumimoji="1" lang="en-US" altLang="ja-JP" baseline="0" dirty="0" smtClean="0"/>
              <a:t> Popper</a:t>
            </a:r>
            <a:r>
              <a:rPr kumimoji="1" lang="ja-JP" altLang="en-US" dirty="0" smtClean="0"/>
              <a:t>）による主張．</a:t>
            </a:r>
            <a:endParaRPr kumimoji="1" lang="ja-JP" altLang="en-US" dirty="0"/>
          </a:p>
        </p:txBody>
      </p:sp>
      <p:sp>
        <p:nvSpPr>
          <p:cNvPr id="4" name="スライド番号プレースホルダ 3"/>
          <p:cNvSpPr>
            <a:spLocks noGrp="1"/>
          </p:cNvSpPr>
          <p:nvPr>
            <p:ph type="sldNum" sz="quarter" idx="10"/>
          </p:nvPr>
        </p:nvSpPr>
        <p:spPr/>
        <p:txBody>
          <a:bodyPr/>
          <a:lstStyle/>
          <a:p>
            <a:fld id="{126BFD06-587D-46C0-88DB-7DCB9BAFE85A}" type="slidenum">
              <a:rPr kumimoji="1" lang="ja-JP" altLang="en-US" smtClean="0"/>
              <a:pPr/>
              <a:t>13</a:t>
            </a:fld>
            <a:endParaRPr kumimoji="1" lang="ja-JP" altLang="en-US"/>
          </a:p>
        </p:txBody>
      </p:sp>
      <p:sp>
        <p:nvSpPr>
          <p:cNvPr id="6" name="日付プレースホルダ 5"/>
          <p:cNvSpPr>
            <a:spLocks noGrp="1"/>
          </p:cNvSpPr>
          <p:nvPr>
            <p:ph type="dt" idx="11"/>
          </p:nvPr>
        </p:nvSpPr>
        <p:spPr/>
        <p:txBody>
          <a:bodyPr/>
          <a:lstStyle/>
          <a:p>
            <a:fld id="{E5C6247D-BAF6-44E9-A644-801F6B9F2296}" type="datetime1">
              <a:rPr kumimoji="1" lang="ja-JP" altLang="en-US" smtClean="0"/>
              <a:pPr/>
              <a:t>2018/2/12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FE62E17-B2D4-4CC0-B1F4-943EE823E868}" type="datetime1">
              <a:rPr kumimoji="1" lang="ja-JP" altLang="en-US" smtClean="0"/>
              <a:pPr/>
              <a:t>2018/2/12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5DBCFD3-6082-4795-8800-6698815C3CD4}" type="datetime1">
              <a:rPr kumimoji="1" lang="ja-JP" altLang="en-US" smtClean="0"/>
              <a:pPr/>
              <a:t>2018/2/12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4FBD1E3-B5A1-40E5-9157-19113D1DD975}" type="datetime1">
              <a:rPr kumimoji="1" lang="ja-JP" altLang="en-US" smtClean="0"/>
              <a:pPr/>
              <a:t>2018/2/12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FF080F1-4CAF-4BE2-A9A3-DDA64C5B9BF4}" type="datetime1">
              <a:rPr kumimoji="1" lang="ja-JP" altLang="en-US" smtClean="0"/>
              <a:pPr/>
              <a:t>2018/2/12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CE6C694-18A3-4E35-B170-0B49AFF1B5E5}" type="datetime1">
              <a:rPr kumimoji="1" lang="ja-JP" altLang="en-US" smtClean="0"/>
              <a:pPr/>
              <a:t>2018/2/12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1753918-D075-436C-9D0C-5C485B2F5048}" type="datetime1">
              <a:rPr kumimoji="1" lang="ja-JP" altLang="en-US" smtClean="0"/>
              <a:pPr/>
              <a:t>2018/2/12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63454FD-A0AF-4D3F-B5E1-16867245A4D8}" type="datetime1">
              <a:rPr kumimoji="1" lang="ja-JP" altLang="en-US" smtClean="0"/>
              <a:pPr/>
              <a:t>2018/2/12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976DFC7-E99E-4653-BCD2-6D7219896A57}" type="datetime1">
              <a:rPr kumimoji="1" lang="ja-JP" altLang="en-US" smtClean="0"/>
              <a:pPr/>
              <a:t>2018/2/12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4FA7F4A-A5CC-4B77-9C0A-94476B7D78CD}" type="datetime1">
              <a:rPr kumimoji="1" lang="ja-JP" altLang="en-US" smtClean="0"/>
              <a:pPr/>
              <a:t>2018/2/12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16B9E52-7D1B-4CE6-AAF4-42068F955A53}" type="datetime1">
              <a:rPr kumimoji="1" lang="ja-JP" altLang="en-US" smtClean="0"/>
              <a:pPr/>
              <a:t>2018/2/12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B84261F-C7C5-49C5-BD6E-DE88C0BC58DA}" type="datetime1">
              <a:rPr kumimoji="1" lang="ja-JP" altLang="en-US" smtClean="0"/>
              <a:pPr/>
              <a:t>2018/2/12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87158C-6179-449C-84D4-71490B26E5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B1B97-9CF3-472E-9A0D-6406A60579DE}" type="datetime1">
              <a:rPr kumimoji="1" lang="ja-JP" altLang="en-US" smtClean="0"/>
              <a:pPr/>
              <a:t>2018/2/12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7158C-6179-449C-84D4-71490B26E5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smtClean="0"/>
              <a:t>人間科学概論</a:t>
            </a:r>
            <a:r>
              <a:rPr lang="en-US" altLang="ja-JP" dirty="0"/>
              <a:t/>
            </a:r>
            <a:br>
              <a:rPr lang="en-US" altLang="ja-JP" dirty="0"/>
            </a:br>
            <a:r>
              <a:rPr lang="ja-JP" altLang="en-US" dirty="0" smtClean="0"/>
              <a:t>第</a:t>
            </a:r>
            <a:r>
              <a:rPr lang="en-US" altLang="ja-JP" dirty="0" smtClean="0"/>
              <a:t>13</a:t>
            </a:r>
            <a:r>
              <a:rPr lang="ja-JP" altLang="en-US" dirty="0" smtClean="0"/>
              <a:t>回：心理学と教科教育の融合</a:t>
            </a:r>
            <a:endParaRPr kumimoji="1" lang="ja-JP" altLang="en-US" dirty="0"/>
          </a:p>
        </p:txBody>
      </p:sp>
      <p:sp>
        <p:nvSpPr>
          <p:cNvPr id="3" name="サブタイトル 2"/>
          <p:cNvSpPr>
            <a:spLocks noGrp="1"/>
          </p:cNvSpPr>
          <p:nvPr>
            <p:ph type="subTitle" idx="1"/>
          </p:nvPr>
        </p:nvSpPr>
        <p:spPr/>
        <p:txBody>
          <a:bodyPr/>
          <a:lstStyle/>
          <a:p>
            <a:r>
              <a:rPr lang="ja-JP" altLang="en-US" dirty="0"/>
              <a:t>寺尾 敦</a:t>
            </a:r>
            <a:endParaRPr lang="en-US" altLang="ja-JP" dirty="0"/>
          </a:p>
          <a:p>
            <a:r>
              <a:rPr lang="en-US" altLang="ja-JP" dirty="0" smtClean="0"/>
              <a:t>atsushi@si.aoyama.ac.jp</a:t>
            </a:r>
          </a:p>
          <a:p>
            <a:r>
              <a:rPr kumimoji="1" lang="en-US" altLang="ja-JP" dirty="0" smtClean="0"/>
              <a:t>Twitter: @</a:t>
            </a:r>
            <a:r>
              <a:rPr kumimoji="1" lang="en-US" altLang="ja-JP" dirty="0" err="1" smtClean="0"/>
              <a:t>aterao</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内観法への批判</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内観法は自己報告．これは本当に心的プロセスを正しく表しているのか，疑問である．</a:t>
            </a:r>
            <a:endParaRPr lang="en-US" altLang="ja-JP" dirty="0" smtClean="0"/>
          </a:p>
          <a:p>
            <a:pPr lvl="1"/>
            <a:r>
              <a:rPr lang="ja-JP" altLang="en-US" dirty="0" smtClean="0"/>
              <a:t>参考：現在</a:t>
            </a:r>
            <a:r>
              <a:rPr lang="ja-JP" altLang="en-US" dirty="0"/>
              <a:t>の認知心理学</a:t>
            </a:r>
            <a:r>
              <a:rPr lang="ja-JP" altLang="en-US" dirty="0" smtClean="0"/>
              <a:t>は，内観法を洗練させた「発話思考」（</a:t>
            </a:r>
            <a:r>
              <a:rPr lang="en-US" altLang="ja-JP" dirty="0" smtClean="0"/>
              <a:t>thinking aloud</a:t>
            </a:r>
            <a:r>
              <a:rPr lang="ja-JP" altLang="en-US" dirty="0" smtClean="0"/>
              <a:t>）を用いる．課題遂行と同時に，意識内容を発話する．</a:t>
            </a:r>
            <a:endParaRPr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行動主義</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1920</a:t>
            </a:r>
            <a:r>
              <a:rPr lang="ja-JP" altLang="en-US" dirty="0" smtClean="0"/>
              <a:t>年ごろからの</a:t>
            </a:r>
            <a:r>
              <a:rPr lang="ja-JP" altLang="en-US" u="sng" dirty="0" smtClean="0">
                <a:solidFill>
                  <a:srgbClr val="FF0000"/>
                </a:solidFill>
              </a:rPr>
              <a:t>行動主義</a:t>
            </a:r>
            <a:r>
              <a:rPr lang="ja-JP" altLang="en-US" dirty="0" smtClean="0"/>
              <a:t>（</a:t>
            </a:r>
            <a:r>
              <a:rPr lang="en-US" altLang="ja-JP" dirty="0" smtClean="0"/>
              <a:t>behaviorism</a:t>
            </a:r>
            <a:r>
              <a:rPr lang="ja-JP" altLang="en-US" dirty="0" smtClean="0"/>
              <a:t>）：内観法を非科学的方法として排除．外から観察可能な「刺激」（</a:t>
            </a:r>
            <a:r>
              <a:rPr lang="en-US" altLang="ja-JP" dirty="0" smtClean="0"/>
              <a:t>stimulus</a:t>
            </a:r>
            <a:r>
              <a:rPr lang="ja-JP" altLang="en-US" dirty="0" smtClean="0"/>
              <a:t>）と「反応」（</a:t>
            </a:r>
            <a:r>
              <a:rPr lang="en-US" altLang="ja-JP" dirty="0" smtClean="0"/>
              <a:t>response</a:t>
            </a:r>
            <a:r>
              <a:rPr lang="ja-JP" altLang="en-US" dirty="0" smtClean="0"/>
              <a:t>）の間の関係を研究．</a:t>
            </a:r>
            <a:endParaRPr lang="en-US" altLang="ja-JP" dirty="0" smtClean="0"/>
          </a:p>
          <a:p>
            <a:r>
              <a:rPr lang="ja-JP" altLang="en-US" dirty="0" smtClean="0"/>
              <a:t>内的なプロセスの存在は否定しないが，それは「ブラックボックス」として扱う．</a:t>
            </a:r>
            <a:endParaRPr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11</a:t>
            </a:fld>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古典的条件づけ</a:t>
            </a:r>
            <a:endParaRPr kumimoji="1" lang="ja-JP" altLang="en-US" dirty="0"/>
          </a:p>
        </p:txBody>
      </p:sp>
      <p:grpSp>
        <p:nvGrpSpPr>
          <p:cNvPr id="3" name="グループ化 18"/>
          <p:cNvGrpSpPr/>
          <p:nvPr/>
        </p:nvGrpSpPr>
        <p:grpSpPr>
          <a:xfrm>
            <a:off x="1285852" y="1928802"/>
            <a:ext cx="6572296" cy="1357322"/>
            <a:chOff x="1285852" y="1928802"/>
            <a:chExt cx="6572296" cy="1357322"/>
          </a:xfrm>
        </p:grpSpPr>
        <p:sp>
          <p:nvSpPr>
            <p:cNvPr id="4" name="正方形/長方形 3"/>
            <p:cNvSpPr/>
            <p:nvPr/>
          </p:nvSpPr>
          <p:spPr>
            <a:xfrm>
              <a:off x="1285852" y="2000240"/>
              <a:ext cx="2071702"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無条件刺激</a:t>
              </a:r>
              <a:endParaRPr kumimoji="1" lang="en-US" altLang="ja-JP" sz="2400" dirty="0" smtClean="0"/>
            </a:p>
            <a:p>
              <a:pPr algn="ctr"/>
              <a:r>
                <a:rPr lang="ja-JP" altLang="en-US" sz="2400" dirty="0" smtClean="0"/>
                <a:t>（肉，えさ）</a:t>
              </a:r>
              <a:endParaRPr kumimoji="1" lang="ja-JP" altLang="en-US" sz="2400" dirty="0"/>
            </a:p>
          </p:txBody>
        </p:sp>
        <p:sp>
          <p:nvSpPr>
            <p:cNvPr id="6" name="円/楕円 5"/>
            <p:cNvSpPr/>
            <p:nvPr/>
          </p:nvSpPr>
          <p:spPr>
            <a:xfrm>
              <a:off x="5429256" y="1928802"/>
              <a:ext cx="2428892"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無条件反応</a:t>
              </a:r>
              <a:endParaRPr kumimoji="1" lang="en-US" altLang="ja-JP" sz="2400" dirty="0" smtClean="0"/>
            </a:p>
            <a:p>
              <a:pPr algn="ctr"/>
              <a:r>
                <a:rPr lang="ja-JP" altLang="en-US" sz="2400" dirty="0" smtClean="0"/>
                <a:t>（唾液分泌）</a:t>
              </a:r>
              <a:endParaRPr kumimoji="1" lang="ja-JP" altLang="en-US" sz="2400" dirty="0"/>
            </a:p>
          </p:txBody>
        </p:sp>
        <p:cxnSp>
          <p:nvCxnSpPr>
            <p:cNvPr id="10" name="直線矢印コネクタ 9"/>
            <p:cNvCxnSpPr/>
            <p:nvPr/>
          </p:nvCxnSpPr>
          <p:spPr>
            <a:xfrm>
              <a:off x="3428992" y="2643182"/>
              <a:ext cx="192882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7" name="グループ化 16"/>
          <p:cNvGrpSpPr/>
          <p:nvPr/>
        </p:nvGrpSpPr>
        <p:grpSpPr>
          <a:xfrm>
            <a:off x="1285852" y="3072604"/>
            <a:ext cx="2071702" cy="2356660"/>
            <a:chOff x="1285852" y="3072604"/>
            <a:chExt cx="2071702" cy="2356660"/>
          </a:xfrm>
        </p:grpSpPr>
        <p:sp>
          <p:nvSpPr>
            <p:cNvPr id="5" name="正方形/長方形 4"/>
            <p:cNvSpPr/>
            <p:nvPr/>
          </p:nvSpPr>
          <p:spPr>
            <a:xfrm>
              <a:off x="1285852" y="4357694"/>
              <a:ext cx="2071702"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条件刺激</a:t>
              </a:r>
              <a:endParaRPr kumimoji="1" lang="en-US" altLang="ja-JP" sz="2400" dirty="0" smtClean="0"/>
            </a:p>
            <a:p>
              <a:pPr algn="ctr"/>
              <a:r>
                <a:rPr lang="ja-JP" altLang="en-US" sz="2400" dirty="0" smtClean="0"/>
                <a:t>（ベル音）</a:t>
              </a:r>
              <a:endParaRPr kumimoji="1" lang="ja-JP" altLang="en-US" sz="2400" dirty="0"/>
            </a:p>
          </p:txBody>
        </p:sp>
        <p:cxnSp>
          <p:nvCxnSpPr>
            <p:cNvPr id="12" name="直線コネクタ 11"/>
            <p:cNvCxnSpPr>
              <a:stCxn id="4" idx="2"/>
              <a:endCxn id="5" idx="0"/>
            </p:cNvCxnSpPr>
            <p:nvPr/>
          </p:nvCxnSpPr>
          <p:spPr>
            <a:xfrm rot="5400000">
              <a:off x="1678761" y="3714752"/>
              <a:ext cx="1285884"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グループ化 17"/>
          <p:cNvGrpSpPr/>
          <p:nvPr/>
        </p:nvGrpSpPr>
        <p:grpSpPr>
          <a:xfrm>
            <a:off x="3571868" y="3571876"/>
            <a:ext cx="4357718" cy="1428760"/>
            <a:chOff x="3571868" y="3571876"/>
            <a:chExt cx="4357718" cy="1428760"/>
          </a:xfrm>
        </p:grpSpPr>
        <p:sp>
          <p:nvSpPr>
            <p:cNvPr id="13" name="円/楕円 12"/>
            <p:cNvSpPr/>
            <p:nvPr/>
          </p:nvSpPr>
          <p:spPr>
            <a:xfrm>
              <a:off x="5500694" y="3571876"/>
              <a:ext cx="2428892"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条件反応</a:t>
              </a:r>
              <a:endParaRPr kumimoji="1" lang="en-US" altLang="ja-JP" sz="2400" dirty="0" smtClean="0"/>
            </a:p>
            <a:p>
              <a:pPr algn="ctr"/>
              <a:r>
                <a:rPr lang="ja-JP" altLang="en-US" sz="2400" dirty="0" smtClean="0"/>
                <a:t>（唾液分泌）</a:t>
              </a:r>
              <a:endParaRPr kumimoji="1" lang="ja-JP" altLang="en-US" sz="2400" dirty="0"/>
            </a:p>
          </p:txBody>
        </p:sp>
        <p:cxnSp>
          <p:nvCxnSpPr>
            <p:cNvPr id="15" name="直線矢印コネクタ 14"/>
            <p:cNvCxnSpPr/>
            <p:nvPr/>
          </p:nvCxnSpPr>
          <p:spPr>
            <a:xfrm flipV="1">
              <a:off x="3571868" y="4357694"/>
              <a:ext cx="178595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6" name="テキスト ボックス 15"/>
          <p:cNvSpPr txBox="1"/>
          <p:nvPr/>
        </p:nvSpPr>
        <p:spPr>
          <a:xfrm>
            <a:off x="2428860" y="3429000"/>
            <a:ext cx="1107996" cy="461665"/>
          </a:xfrm>
          <a:prstGeom prst="rect">
            <a:avLst/>
          </a:prstGeom>
          <a:noFill/>
        </p:spPr>
        <p:txBody>
          <a:bodyPr wrap="none" rtlCol="0">
            <a:spAutoFit/>
          </a:bodyPr>
          <a:lstStyle/>
          <a:p>
            <a:r>
              <a:rPr kumimoji="1" lang="ja-JP" altLang="en-US" sz="2400" dirty="0" smtClean="0"/>
              <a:t>対呈示</a:t>
            </a:r>
            <a:endParaRPr kumimoji="1" lang="ja-JP" altLang="en-US" sz="2400" dirty="0"/>
          </a:p>
        </p:txBody>
      </p:sp>
      <p:sp>
        <p:nvSpPr>
          <p:cNvPr id="20" name="テキスト ボックス 19"/>
          <p:cNvSpPr txBox="1"/>
          <p:nvPr/>
        </p:nvSpPr>
        <p:spPr>
          <a:xfrm>
            <a:off x="1785918" y="5857892"/>
            <a:ext cx="6444393" cy="461665"/>
          </a:xfrm>
          <a:prstGeom prst="rect">
            <a:avLst/>
          </a:prstGeom>
          <a:noFill/>
        </p:spPr>
        <p:txBody>
          <a:bodyPr wrap="none" rtlCol="0">
            <a:spAutoFit/>
          </a:bodyPr>
          <a:lstStyle/>
          <a:p>
            <a:r>
              <a:rPr kumimoji="1" lang="ja-JP" altLang="en-US" sz="2400" dirty="0" smtClean="0"/>
              <a:t>無条件刺激と条件刺激の間に連合が形成される</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行動主義への不満</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行動主義は，確かに科学的であったかもしれない．</a:t>
            </a:r>
            <a:endParaRPr kumimoji="1" lang="en-US" altLang="ja-JP" dirty="0" smtClean="0"/>
          </a:p>
          <a:p>
            <a:pPr lvl="1"/>
            <a:r>
              <a:rPr kumimoji="1" lang="ja-JP" altLang="en-US" dirty="0" smtClean="0"/>
              <a:t>再現性，反証可能性</a:t>
            </a:r>
            <a:endParaRPr kumimoji="1" lang="en-US" altLang="ja-JP" dirty="0" smtClean="0"/>
          </a:p>
          <a:p>
            <a:r>
              <a:rPr lang="ja-JP" altLang="en-US" dirty="0"/>
              <a:t>しかし</a:t>
            </a:r>
            <a:r>
              <a:rPr lang="ja-JP" altLang="en-US" dirty="0" smtClean="0"/>
              <a:t>，内的プロセスをブラックボックスとしておくのは，やはりつまらない．</a:t>
            </a:r>
            <a:endParaRPr lang="en-US" altLang="ja-JP" dirty="0" smtClean="0"/>
          </a:p>
          <a:p>
            <a:r>
              <a:rPr lang="ja-JP" altLang="en-US" dirty="0"/>
              <a:t>内的</a:t>
            </a:r>
            <a:r>
              <a:rPr lang="ja-JP" altLang="en-US" dirty="0" smtClean="0"/>
              <a:t>プロセスに踏み込もうとする立場も出てきた．（新行動主義）</a:t>
            </a:r>
            <a:endParaRPr lang="en-US" altLang="ja-JP" dirty="0" smtClean="0"/>
          </a:p>
          <a:p>
            <a:pPr lvl="1"/>
            <a:r>
              <a:rPr lang="ja-JP" altLang="en-US" dirty="0" smtClean="0"/>
              <a:t>認知心理学</a:t>
            </a:r>
            <a:r>
              <a:rPr lang="ja-JP" altLang="en-US" dirty="0"/>
              <a:t>誕生前夜</a:t>
            </a:r>
            <a:r>
              <a:rPr lang="ja-JP" altLang="en-US" dirty="0" smtClean="0"/>
              <a:t>の様子は，佐伯先生の著書</a:t>
            </a:r>
            <a:r>
              <a:rPr lang="en-US" altLang="ja-JP" dirty="0" smtClean="0"/>
              <a:t>『</a:t>
            </a:r>
            <a:r>
              <a:rPr lang="ja-JP" altLang="en-US" dirty="0" smtClean="0"/>
              <a:t>理解とは何か</a:t>
            </a:r>
            <a:r>
              <a:rPr lang="en-US" altLang="ja-JP" dirty="0" smtClean="0"/>
              <a:t>』</a:t>
            </a:r>
            <a:r>
              <a:rPr lang="ja-JP" altLang="en-US" dirty="0" smtClean="0"/>
              <a:t>を参照するとよい．</a:t>
            </a:r>
            <a:endParaRPr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13</a:t>
            </a:fld>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認知心理学・認知科学の誕生</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２０世紀中ごろに，コンピュータが出現．新しい研究アプローチを手に入れた！</a:t>
            </a:r>
            <a:endParaRPr kumimoji="1" lang="en-US" altLang="ja-JP" dirty="0" smtClean="0"/>
          </a:p>
          <a:p>
            <a:r>
              <a:rPr lang="ja-JP" altLang="en-US" u="sng" dirty="0"/>
              <a:t>人間</a:t>
            </a:r>
            <a:r>
              <a:rPr lang="ja-JP" altLang="en-US" u="sng" dirty="0" smtClean="0"/>
              <a:t>をコンピュータに例えることで，心的プロセスの研究をすることができる</a:t>
            </a:r>
            <a:r>
              <a:rPr lang="ja-JP" altLang="en-US" dirty="0" smtClean="0"/>
              <a:t>．</a:t>
            </a:r>
            <a:endParaRPr lang="en-US" altLang="ja-JP" dirty="0" smtClean="0"/>
          </a:p>
          <a:p>
            <a:pPr lvl="1"/>
            <a:r>
              <a:rPr lang="ja-JP" altLang="en-US" dirty="0"/>
              <a:t>実際</a:t>
            </a:r>
            <a:r>
              <a:rPr lang="ja-JP" altLang="en-US" dirty="0" smtClean="0"/>
              <a:t>にコンピュータ上で動く思考プログラムも書かれた．こうしたプログラムは，人間の思考過程についての強力な仮説，あるいは精緻な説明となる．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14</a:t>
            </a:fld>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教育への貢献</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認知科学あるいは認知心理学は，どうして教育に貢献できるのか？</a:t>
            </a:r>
            <a:endParaRPr kumimoji="1" lang="en-US" altLang="ja-JP" dirty="0" smtClean="0"/>
          </a:p>
          <a:p>
            <a:r>
              <a:rPr lang="ja-JP" altLang="en-US" dirty="0" smtClean="0"/>
              <a:t>教育・学習の根本にかかわる重要な問題を研究しているから．</a:t>
            </a:r>
            <a:endParaRPr lang="en-US" altLang="ja-JP" dirty="0" smtClean="0"/>
          </a:p>
          <a:p>
            <a:pPr lvl="1"/>
            <a:r>
              <a:rPr kumimoji="1" lang="ja-JP" altLang="en-US" dirty="0" smtClean="0"/>
              <a:t>大きな</a:t>
            </a:r>
            <a:r>
              <a:rPr lang="ja-JP" altLang="en-US" dirty="0" smtClean="0"/>
              <a:t>問題の例：</a:t>
            </a:r>
            <a:r>
              <a:rPr kumimoji="1" lang="ja-JP" altLang="en-US" dirty="0" smtClean="0"/>
              <a:t>学習とは</a:t>
            </a:r>
            <a:r>
              <a:rPr lang="ja-JP" altLang="en-US" dirty="0"/>
              <a:t>何</a:t>
            </a:r>
            <a:r>
              <a:rPr lang="ja-JP" altLang="en-US" dirty="0" smtClean="0"/>
              <a:t>か？</a:t>
            </a:r>
            <a:r>
              <a:rPr kumimoji="1" lang="ja-JP" altLang="en-US" dirty="0" smtClean="0"/>
              <a:t>理解</a:t>
            </a:r>
            <a:r>
              <a:rPr kumimoji="1" lang="ja-JP" altLang="en-US" dirty="0"/>
              <a:t>すると</a:t>
            </a:r>
            <a:r>
              <a:rPr kumimoji="1" lang="ja-JP" altLang="en-US" dirty="0" smtClean="0"/>
              <a:t>は何か？</a:t>
            </a:r>
            <a:endParaRPr kumimoji="1" lang="en-US" altLang="ja-JP" dirty="0" smtClean="0"/>
          </a:p>
          <a:p>
            <a:pPr lvl="1"/>
            <a:r>
              <a:rPr lang="ja-JP" altLang="en-US" dirty="0"/>
              <a:t>具体的</a:t>
            </a:r>
            <a:r>
              <a:rPr lang="ja-JP" altLang="en-US" dirty="0" smtClean="0"/>
              <a:t>問題の例：数学の問題を解くにはどのような知識が必要なのか？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15</a:t>
            </a:fld>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「できる人」とは？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「知的な人間」とは何だろうか？</a:t>
            </a:r>
            <a:endParaRPr kumimoji="1" lang="en-US" altLang="ja-JP" dirty="0" smtClean="0"/>
          </a:p>
          <a:p>
            <a:pPr lvl="1"/>
            <a:r>
              <a:rPr lang="ja-JP" altLang="en-US" dirty="0"/>
              <a:t>数学ができるよう</a:t>
            </a:r>
            <a:r>
              <a:rPr lang="ja-JP" altLang="en-US" dirty="0" smtClean="0"/>
              <a:t>になるのは，頭の中で何が変わるのか？</a:t>
            </a:r>
            <a:endParaRPr lang="en-US" altLang="ja-JP" dirty="0" smtClean="0"/>
          </a:p>
          <a:p>
            <a:pPr lvl="1"/>
            <a:r>
              <a:rPr kumimoji="1" lang="ja-JP" altLang="en-US" dirty="0"/>
              <a:t>数学ができる人</a:t>
            </a:r>
            <a:r>
              <a:rPr kumimoji="1" lang="ja-JP" altLang="en-US" dirty="0" smtClean="0"/>
              <a:t>は，論理的な思考のできる人なのか？</a:t>
            </a:r>
            <a:endParaRPr kumimoji="1" lang="en-US" altLang="ja-JP" dirty="0" smtClean="0"/>
          </a:p>
          <a:p>
            <a:pPr lvl="1"/>
            <a:r>
              <a:rPr lang="ja-JP" altLang="en-US" dirty="0"/>
              <a:t>数学ができる人</a:t>
            </a:r>
            <a:r>
              <a:rPr lang="ja-JP" altLang="en-US" dirty="0" smtClean="0"/>
              <a:t>は，他の科目の成績も優秀なのか？</a:t>
            </a:r>
            <a:endParaRPr lang="en-US" altLang="ja-JP" dirty="0" smtClean="0"/>
          </a:p>
          <a:p>
            <a:r>
              <a:rPr kumimoji="1" lang="ja-JP" altLang="en-US" dirty="0" smtClean="0"/>
              <a:t>この問いは，学校教育で，</a:t>
            </a:r>
            <a:r>
              <a:rPr lang="ja-JP" altLang="en-US" dirty="0"/>
              <a:t>何</a:t>
            </a:r>
            <a:r>
              <a:rPr kumimoji="1" lang="ja-JP" altLang="en-US" dirty="0" smtClean="0"/>
              <a:t>を目標に，何を教えるかを考えさせる．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教育内容・目標の４つの考え方</a:t>
            </a:r>
            <a:endParaRPr kumimoji="1" lang="ja-JP" altLang="en-US" dirty="0"/>
          </a:p>
        </p:txBody>
      </p:sp>
      <p:sp>
        <p:nvSpPr>
          <p:cNvPr id="3" name="コンテンツ プレースホルダ 2"/>
          <p:cNvSpPr>
            <a:spLocks noGrp="1"/>
          </p:cNvSpPr>
          <p:nvPr>
            <p:ph idx="1"/>
          </p:nvPr>
        </p:nvSpPr>
        <p:spPr/>
        <p:txBody>
          <a:bodyPr>
            <a:normAutofit fontScale="92500"/>
          </a:bodyPr>
          <a:lstStyle/>
          <a:p>
            <a:pPr marL="514350" indent="-514350">
              <a:buFont typeface="+mj-lt"/>
              <a:buAutoNum type="arabicPeriod"/>
            </a:pPr>
            <a:r>
              <a:rPr kumimoji="1" lang="ja-JP" altLang="en-US" dirty="0" smtClean="0"/>
              <a:t>形式陶冶：難しい教科を通して，一般的な知性を鍛える．</a:t>
            </a:r>
            <a:endParaRPr kumimoji="1" lang="en-US" altLang="ja-JP" dirty="0" smtClean="0"/>
          </a:p>
          <a:p>
            <a:pPr marL="514350" indent="-514350">
              <a:buFont typeface="+mj-lt"/>
              <a:buAutoNum type="arabicPeriod"/>
            </a:pPr>
            <a:r>
              <a:rPr lang="ja-JP" altLang="en-US" dirty="0"/>
              <a:t>弱い</a:t>
            </a:r>
            <a:r>
              <a:rPr lang="ja-JP" altLang="en-US" dirty="0" smtClean="0"/>
              <a:t>方法：一般的な問題解決方略を教える．さまざまな領域でこの方略を使うことができる．</a:t>
            </a:r>
            <a:endParaRPr lang="en-US" altLang="ja-JP" dirty="0" smtClean="0"/>
          </a:p>
          <a:p>
            <a:pPr marL="514350" indent="-514350">
              <a:buFont typeface="+mj-lt"/>
              <a:buAutoNum type="arabicPeriod"/>
            </a:pPr>
            <a:r>
              <a:rPr kumimoji="1" lang="ja-JP" altLang="en-US" dirty="0"/>
              <a:t>領域固有の</a:t>
            </a:r>
            <a:r>
              <a:rPr kumimoji="1" lang="ja-JP" altLang="en-US" dirty="0" smtClean="0"/>
              <a:t>知識：特定領域で有効な知識や問題解決方略を教える</a:t>
            </a:r>
            <a:r>
              <a:rPr lang="ja-JP" altLang="en-US" dirty="0" smtClean="0"/>
              <a:t>．特定領域での熟達化を目指す．</a:t>
            </a:r>
            <a:endParaRPr kumimoji="1" lang="en-US" altLang="ja-JP" dirty="0" smtClean="0"/>
          </a:p>
          <a:p>
            <a:pPr marL="514350" indent="-514350">
              <a:buFont typeface="+mj-lt"/>
              <a:buAutoNum type="arabicPeriod"/>
            </a:pPr>
            <a:r>
              <a:rPr lang="ja-JP" altLang="en-US" dirty="0"/>
              <a:t>メタ</a:t>
            </a:r>
            <a:r>
              <a:rPr lang="ja-JP" altLang="en-US" dirty="0" smtClean="0"/>
              <a:t>認知・学習方略：メタ認知技能と，学習方略を教える．「知的な初心者」を育成する．</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１．形式陶冶</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形式陶冶</a:t>
            </a:r>
            <a:r>
              <a:rPr kumimoji="1" lang="ja-JP" altLang="en-US" dirty="0" smtClean="0"/>
              <a:t>（けいしきとうや・</a:t>
            </a:r>
            <a:r>
              <a:rPr kumimoji="1" lang="en-US" altLang="ja-JP" dirty="0" smtClean="0"/>
              <a:t>formal discipline</a:t>
            </a:r>
            <a:r>
              <a:rPr kumimoji="1" lang="ja-JP" altLang="en-US" dirty="0" smtClean="0"/>
              <a:t>）：一般的な知的能力を重視する立場．ラテン語や数学など，難しい科目の訓練によって知性が鍛えられるとする．古代ギリシアに始まる．</a:t>
            </a:r>
            <a:endParaRPr kumimoji="1" lang="en-US" altLang="ja-JP" dirty="0" smtClean="0"/>
          </a:p>
          <a:p>
            <a:r>
              <a:rPr lang="ja-JP" altLang="en-US" u="sng" dirty="0">
                <a:solidFill>
                  <a:srgbClr val="FF0000"/>
                </a:solidFill>
              </a:rPr>
              <a:t>実質</a:t>
            </a:r>
            <a:r>
              <a:rPr lang="ja-JP" altLang="en-US" u="sng" dirty="0" smtClean="0">
                <a:solidFill>
                  <a:srgbClr val="FF0000"/>
                </a:solidFill>
              </a:rPr>
              <a:t>陶冶</a:t>
            </a:r>
            <a:r>
              <a:rPr lang="ja-JP" altLang="en-US" dirty="0" smtClean="0"/>
              <a:t>（</a:t>
            </a:r>
            <a:r>
              <a:rPr lang="en-US" altLang="ja-JP" dirty="0" smtClean="0"/>
              <a:t>material discipline</a:t>
            </a:r>
            <a:r>
              <a:rPr lang="ja-JP" altLang="en-US" dirty="0" smtClean="0"/>
              <a:t>）：実学的な教養，知識を重視する立場．</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18</a:t>
            </a:fld>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学習の転移</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学習の</a:t>
            </a:r>
            <a:r>
              <a:rPr kumimoji="1" lang="ja-JP" altLang="en-US" u="sng" dirty="0" smtClean="0">
                <a:solidFill>
                  <a:srgbClr val="FF0000"/>
                </a:solidFill>
              </a:rPr>
              <a:t>転移</a:t>
            </a:r>
            <a:r>
              <a:rPr kumimoji="1" lang="ja-JP" altLang="en-US" dirty="0" smtClean="0"/>
              <a:t>（</a:t>
            </a:r>
            <a:r>
              <a:rPr kumimoji="1" lang="en-US" altLang="ja-JP" dirty="0" smtClean="0"/>
              <a:t>transfer</a:t>
            </a:r>
            <a:r>
              <a:rPr kumimoji="1" lang="ja-JP" altLang="en-US" dirty="0" smtClean="0"/>
              <a:t>）：先行する学習が，後の学習に影響を及ぼすこと．</a:t>
            </a:r>
            <a:endParaRPr kumimoji="1" lang="en-US" altLang="ja-JP" dirty="0" smtClean="0"/>
          </a:p>
          <a:p>
            <a:r>
              <a:rPr lang="ja-JP" altLang="en-US" dirty="0" smtClean="0"/>
              <a:t>何が「転移」するのか？</a:t>
            </a:r>
            <a:endParaRPr lang="en-US" altLang="ja-JP" dirty="0" smtClean="0"/>
          </a:p>
          <a:p>
            <a:pPr lvl="1"/>
            <a:r>
              <a:rPr lang="ja-JP" altLang="en-US" dirty="0" smtClean="0"/>
              <a:t>形式</a:t>
            </a:r>
            <a:r>
              <a:rPr lang="ja-JP" altLang="en-US" dirty="0"/>
              <a:t>陶冶</a:t>
            </a:r>
            <a:r>
              <a:rPr lang="ja-JP" altLang="en-US" dirty="0" smtClean="0"/>
              <a:t>の立場では，一般的な知性や能力．特定の科目で鍛えられた知性が，他の科目の学習でも役立つと考える．</a:t>
            </a:r>
            <a:endParaRPr lang="en-US" altLang="ja-JP" dirty="0" smtClean="0"/>
          </a:p>
          <a:p>
            <a:pPr lvl="1"/>
            <a:r>
              <a:rPr lang="ja-JP" altLang="en-US" dirty="0"/>
              <a:t>実質陶冶の立場で</a:t>
            </a:r>
            <a:r>
              <a:rPr lang="ja-JP" altLang="en-US" dirty="0" smtClean="0"/>
              <a:t>は，転移は限定的．特定の科目での知識は，適用できる範囲が狭い．</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19</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今日の学習</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認知心理学あるいは認知科学とは何かを理解する．</a:t>
            </a:r>
            <a:endParaRPr kumimoji="1" lang="en-US" altLang="ja-JP" dirty="0" smtClean="0"/>
          </a:p>
          <a:p>
            <a:r>
              <a:rPr kumimoji="1" lang="ja-JP" altLang="en-US" dirty="0" smtClean="0"/>
              <a:t>「知的な人間」とは何かを理解する．</a:t>
            </a:r>
            <a:endParaRPr kumimoji="1" lang="en-US" altLang="ja-JP" dirty="0" smtClean="0"/>
          </a:p>
          <a:p>
            <a:r>
              <a:rPr lang="ja-JP" altLang="en-US" dirty="0" smtClean="0"/>
              <a:t>認知心理学・認知科学は，学校教育において，どのような目標で，何を教えることを支持するのかを理解する．</a:t>
            </a:r>
            <a:endParaRPr kumimoji="1" lang="en-US" altLang="ja-JP" dirty="0" smtClean="0"/>
          </a:p>
          <a:p>
            <a:pPr lvl="1"/>
            <a:r>
              <a:rPr lang="ja-JP" altLang="en-US" dirty="0"/>
              <a:t>参考</a:t>
            </a:r>
            <a:r>
              <a:rPr lang="ja-JP" altLang="en-US" dirty="0" smtClean="0"/>
              <a:t>資料：ブルーアー</a:t>
            </a:r>
            <a:r>
              <a:rPr lang="en-US" altLang="ja-JP" dirty="0" smtClean="0"/>
              <a:t>, J. T. (1997)  </a:t>
            </a:r>
            <a:r>
              <a:rPr lang="ja-JP" altLang="en-US" dirty="0" smtClean="0"/>
              <a:t>授業が変わる</a:t>
            </a:r>
            <a:r>
              <a:rPr lang="en-US" altLang="ja-JP" dirty="0"/>
              <a:t>―</a:t>
            </a:r>
            <a:r>
              <a:rPr lang="ja-JP" altLang="en-US" dirty="0" smtClean="0"/>
              <a:t>認知心理学と教育実践が手を結ぶとき</a:t>
            </a:r>
            <a:r>
              <a:rPr lang="en-US" altLang="ja-JP" dirty="0" smtClean="0"/>
              <a:t>―</a:t>
            </a:r>
            <a:r>
              <a:rPr lang="ja-JP" altLang="en-US" dirty="0"/>
              <a:t> </a:t>
            </a:r>
            <a:r>
              <a:rPr lang="ja-JP" altLang="en-US" dirty="0" smtClean="0"/>
              <a:t>北大路書房</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形式陶冶の否定</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20</a:t>
            </a:r>
            <a:r>
              <a:rPr kumimoji="1" lang="ja-JP" altLang="en-US" dirty="0" smtClean="0"/>
              <a:t>世紀初頭には，形式陶冶の立場が広がっていた．</a:t>
            </a:r>
            <a:endParaRPr kumimoji="1" lang="en-US" altLang="ja-JP" dirty="0" smtClean="0"/>
          </a:p>
          <a:p>
            <a:pPr lvl="1"/>
            <a:r>
              <a:rPr lang="ja-JP" altLang="en-US" dirty="0"/>
              <a:t>いまでも</a:t>
            </a:r>
            <a:r>
              <a:rPr lang="ja-JP" altLang="en-US" dirty="0" smtClean="0"/>
              <a:t>，「数学を学習して論理的思考力を高める」とか，「脳を鍛える」というのは，形式陶冶の考えを受け継いでいる．</a:t>
            </a:r>
            <a:endParaRPr lang="en-US" altLang="ja-JP" dirty="0" smtClean="0"/>
          </a:p>
          <a:p>
            <a:r>
              <a:rPr lang="ja-JP" altLang="en-US" dirty="0" smtClean="0"/>
              <a:t>エドワード・ソーンダイク（</a:t>
            </a:r>
            <a:r>
              <a:rPr lang="en-US" altLang="ja-JP" dirty="0" smtClean="0"/>
              <a:t>Edward Thorndike</a:t>
            </a:r>
            <a:r>
              <a:rPr lang="ja-JP" altLang="en-US" dirty="0" smtClean="0"/>
              <a:t>）は，形式陶冶が主張する転移が本当に生じるのか研究した．結果は否定的で，形式陶冶の考え方は否定された．</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20</a:t>
            </a:fld>
            <a:endParaRPr kumimoji="1"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ソーンダイクの研究</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20</a:t>
            </a:r>
            <a:r>
              <a:rPr lang="ja-JP" altLang="en-US" dirty="0" smtClean="0"/>
              <a:t>世紀初頭に，ソーンダイクによって，転移の範囲は形式陶冶が主張するように広くないことが示された．</a:t>
            </a:r>
            <a:endParaRPr lang="en-US" altLang="ja-JP" dirty="0" smtClean="0"/>
          </a:p>
          <a:p>
            <a:pPr lvl="1"/>
            <a:r>
              <a:rPr lang="ja-JP" altLang="en-US" dirty="0" smtClean="0"/>
              <a:t>図形弁別能力の訓練は，訓練に用いた図形とは異なる形の図形に転移しない．</a:t>
            </a:r>
            <a:endParaRPr lang="en-US" altLang="ja-JP" dirty="0" smtClean="0"/>
          </a:p>
          <a:p>
            <a:pPr lvl="1"/>
            <a:r>
              <a:rPr lang="ja-JP" altLang="en-US" dirty="0" smtClean="0"/>
              <a:t>数学の問題形式を変えるとパフォーマンスが落ちる．</a:t>
            </a:r>
            <a:endParaRPr lang="en-US" altLang="ja-JP" dirty="0" smtClean="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21</a:t>
            </a:fld>
            <a:endParaRPr kumimoji="1"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形式陶冶の否定</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一般的</a:t>
            </a:r>
            <a:r>
              <a:rPr lang="ja-JP" altLang="en-US" dirty="0"/>
              <a:t>知性</a:t>
            </a:r>
            <a:r>
              <a:rPr kumimoji="1" lang="ja-JP" altLang="en-US" dirty="0" smtClean="0"/>
              <a:t>というものの存在は，心理学者の間で，いまでも信じられている．</a:t>
            </a:r>
            <a:endParaRPr kumimoji="1" lang="en-US" altLang="ja-JP" dirty="0" smtClean="0"/>
          </a:p>
          <a:p>
            <a:pPr lvl="1"/>
            <a:r>
              <a:rPr kumimoji="1" lang="ja-JP" altLang="en-US" dirty="0" smtClean="0"/>
              <a:t>「知能検査」で測定している</a:t>
            </a:r>
            <a:endParaRPr kumimoji="1" lang="en-US" altLang="ja-JP" dirty="0" smtClean="0"/>
          </a:p>
          <a:p>
            <a:pPr lvl="1"/>
            <a:r>
              <a:rPr kumimoji="1" lang="ja-JP" altLang="en-US" dirty="0" smtClean="0"/>
              <a:t>「知能」とは何か，まだ明らかではない．</a:t>
            </a:r>
            <a:endParaRPr kumimoji="1" lang="en-US" altLang="ja-JP" dirty="0" smtClean="0"/>
          </a:p>
          <a:p>
            <a:r>
              <a:rPr lang="ja-JP" altLang="en-US" dirty="0"/>
              <a:t>しかし</a:t>
            </a:r>
            <a:r>
              <a:rPr lang="ja-JP" altLang="en-US" dirty="0" smtClean="0"/>
              <a:t>，</a:t>
            </a:r>
            <a:r>
              <a:rPr lang="ja-JP" altLang="en-US" u="sng" dirty="0" smtClean="0"/>
              <a:t>特定の教科の訓練によって一般的</a:t>
            </a:r>
            <a:r>
              <a:rPr lang="ja-JP" altLang="en-US" u="sng" dirty="0"/>
              <a:t>知性</a:t>
            </a:r>
            <a:r>
              <a:rPr lang="ja-JP" altLang="en-US" u="sng" dirty="0" smtClean="0"/>
              <a:t>を鍛えられるという考えは，否定されている</a:t>
            </a:r>
            <a:r>
              <a:rPr lang="ja-JP" altLang="en-US" dirty="0" smtClean="0"/>
              <a:t>．</a:t>
            </a:r>
            <a:endParaRPr lang="en-US" altLang="ja-JP" dirty="0" smtClean="0"/>
          </a:p>
          <a:p>
            <a:pPr lvl="1"/>
            <a:r>
              <a:rPr kumimoji="1" lang="ja-JP" altLang="en-US" dirty="0"/>
              <a:t>数学の学習で身につくの</a:t>
            </a:r>
            <a:r>
              <a:rPr kumimoji="1" lang="ja-JP" altLang="en-US" dirty="0" smtClean="0"/>
              <a:t>は，どんなときにも役立つ一般的な論理的思考力ではない．</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22</a:t>
            </a:fld>
            <a:endParaRPr kumimoji="1" lang="ja-JP"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２．弱い方法</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u="sng" dirty="0" smtClean="0">
                <a:solidFill>
                  <a:srgbClr val="FF0000"/>
                </a:solidFill>
              </a:rPr>
              <a:t>弱い方法</a:t>
            </a:r>
            <a:r>
              <a:rPr kumimoji="1" lang="ja-JP" altLang="en-US" dirty="0" smtClean="0"/>
              <a:t>（</a:t>
            </a:r>
            <a:r>
              <a:rPr kumimoji="1" lang="en-US" altLang="ja-JP" dirty="0" smtClean="0"/>
              <a:t>weak method</a:t>
            </a:r>
            <a:r>
              <a:rPr kumimoji="1" lang="ja-JP" altLang="en-US" dirty="0" smtClean="0"/>
              <a:t>）：領域一般の問題解決方略．</a:t>
            </a:r>
            <a:endParaRPr kumimoji="1" lang="en-US" altLang="ja-JP" dirty="0" smtClean="0"/>
          </a:p>
          <a:p>
            <a:r>
              <a:rPr lang="ja-JP" altLang="en-US" dirty="0"/>
              <a:t>強い</a:t>
            </a:r>
            <a:r>
              <a:rPr lang="ja-JP" altLang="en-US" dirty="0" smtClean="0"/>
              <a:t>方法（</a:t>
            </a:r>
            <a:r>
              <a:rPr lang="en-US" altLang="ja-JP" dirty="0" smtClean="0"/>
              <a:t>strong method</a:t>
            </a:r>
            <a:r>
              <a:rPr lang="ja-JP" altLang="en-US" dirty="0" smtClean="0"/>
              <a:t>）：領域固有の問題解決方略．</a:t>
            </a:r>
            <a:endParaRPr lang="en-US" altLang="ja-JP" dirty="0" smtClean="0"/>
          </a:p>
          <a:p>
            <a:r>
              <a:rPr kumimoji="1" lang="ja-JP" altLang="en-US" dirty="0"/>
              <a:t>初期</a:t>
            </a:r>
            <a:r>
              <a:rPr kumimoji="1" lang="ja-JP" altLang="en-US" dirty="0" smtClean="0"/>
              <a:t>の人工知能研究は，弱い方法によって成功を収めた．</a:t>
            </a:r>
            <a:endParaRPr kumimoji="1" lang="en-US" altLang="ja-JP" dirty="0" smtClean="0"/>
          </a:p>
          <a:p>
            <a:pPr lvl="1"/>
            <a:r>
              <a:rPr lang="ja-JP" altLang="en-US" dirty="0" smtClean="0"/>
              <a:t>論理学の問題を解く，思考する初めてのプログラム </a:t>
            </a:r>
            <a:r>
              <a:rPr lang="en-US" altLang="ja-JP" dirty="0" smtClean="0"/>
              <a:t>Logic Theorist </a:t>
            </a:r>
            <a:r>
              <a:rPr lang="ja-JP" altLang="en-US" dirty="0" smtClean="0"/>
              <a:t>は，</a:t>
            </a:r>
            <a:r>
              <a:rPr lang="ja-JP" altLang="en-US" u="sng" dirty="0">
                <a:solidFill>
                  <a:srgbClr val="FF0000"/>
                </a:solidFill>
              </a:rPr>
              <a:t>手段</a:t>
            </a:r>
            <a:r>
              <a:rPr lang="en-US" altLang="ja-JP" u="sng" dirty="0" smtClean="0">
                <a:solidFill>
                  <a:srgbClr val="FF0000"/>
                </a:solidFill>
              </a:rPr>
              <a:t>―</a:t>
            </a:r>
            <a:r>
              <a:rPr lang="ja-JP" altLang="en-US" u="sng" dirty="0" smtClean="0">
                <a:solidFill>
                  <a:srgbClr val="FF0000"/>
                </a:solidFill>
              </a:rPr>
              <a:t>目標分析</a:t>
            </a:r>
            <a:r>
              <a:rPr lang="ja-JP" altLang="en-US" dirty="0" smtClean="0"/>
              <a:t>（</a:t>
            </a:r>
            <a:r>
              <a:rPr lang="en-US" altLang="ja-JP" dirty="0" smtClean="0"/>
              <a:t>means-ends analysis</a:t>
            </a:r>
            <a:r>
              <a:rPr lang="ja-JP" altLang="en-US" dirty="0" smtClean="0"/>
              <a:t>）を用いた．</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23</a:t>
            </a:fld>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問題解決とは何か</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問題：現在の状態（初期状態）と目標状態の間にギャップのある状況．</a:t>
            </a:r>
            <a:endParaRPr kumimoji="1" lang="en-US" altLang="ja-JP" dirty="0" smtClean="0"/>
          </a:p>
          <a:p>
            <a:r>
              <a:rPr lang="ja-JP" altLang="en-US" dirty="0" smtClean="0"/>
              <a:t>操作子（</a:t>
            </a:r>
            <a:r>
              <a:rPr lang="en-US" altLang="ja-JP" dirty="0" smtClean="0"/>
              <a:t>operator</a:t>
            </a:r>
            <a:r>
              <a:rPr lang="ja-JP" altLang="en-US" dirty="0" smtClean="0"/>
              <a:t>）：特定の問題状況に適用し，その状況を変化させることのできる手段．</a:t>
            </a:r>
            <a:endParaRPr lang="en-US" altLang="ja-JP" dirty="0" smtClean="0"/>
          </a:p>
          <a:p>
            <a:r>
              <a:rPr kumimoji="1" lang="ja-JP" altLang="en-US" dirty="0" smtClean="0"/>
              <a:t>問題空間：初期状態から目標状態まで，操作</a:t>
            </a:r>
            <a:r>
              <a:rPr lang="ja-JP" altLang="en-US" dirty="0" smtClean="0"/>
              <a:t>子</a:t>
            </a:r>
            <a:r>
              <a:rPr kumimoji="1" lang="ja-JP" altLang="en-US" dirty="0" smtClean="0"/>
              <a:t>を適用することで作られる，可能な状態すべて．</a:t>
            </a:r>
            <a:endParaRPr kumimoji="1" lang="en-US" altLang="ja-JP" dirty="0" smtClean="0"/>
          </a:p>
          <a:p>
            <a:r>
              <a:rPr lang="ja-JP" altLang="en-US" dirty="0"/>
              <a:t>問題</a:t>
            </a:r>
            <a:r>
              <a:rPr lang="ja-JP" altLang="en-US" dirty="0" smtClean="0"/>
              <a:t>解決：問題空間の中で，目標状態に至るパスを見つけ</a:t>
            </a:r>
            <a:r>
              <a:rPr lang="ja-JP" altLang="en-US" dirty="0"/>
              <a:t>ること．</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24</a:t>
            </a:fld>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手段</a:t>
            </a:r>
            <a:r>
              <a:rPr lang="en-US" altLang="ja-JP" dirty="0" smtClean="0"/>
              <a:t>―</a:t>
            </a:r>
            <a:r>
              <a:rPr lang="ja-JP" altLang="en-US" dirty="0" smtClean="0"/>
              <a:t>目標分析</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目標</a:t>
            </a:r>
            <a:r>
              <a:rPr lang="ja-JP" altLang="en-US" dirty="0"/>
              <a:t>をただちに達成できる手段があれば，それを適用して問題を解決する．（終了）</a:t>
            </a:r>
            <a:endParaRPr lang="en-US" altLang="ja-JP" dirty="0"/>
          </a:p>
          <a:p>
            <a:r>
              <a:rPr lang="ja-JP" altLang="en-US" dirty="0"/>
              <a:t>そうした手段がなければ，目標達成を妨げている原因を取り除くような下位目標を設定する．</a:t>
            </a:r>
            <a:endParaRPr lang="en-US" altLang="ja-JP" dirty="0"/>
          </a:p>
          <a:p>
            <a:r>
              <a:rPr lang="ja-JP" altLang="en-US" dirty="0"/>
              <a:t>下位目標を達成する手段があれば，それを適用．</a:t>
            </a:r>
            <a:endParaRPr lang="en-US" altLang="ja-JP" dirty="0"/>
          </a:p>
          <a:p>
            <a:r>
              <a:rPr lang="ja-JP" altLang="en-US" dirty="0"/>
              <a:t>そうした手段がなければ，さらに下位目標を設定する</a:t>
            </a:r>
            <a:r>
              <a:rPr lang="ja-JP" altLang="en-US" dirty="0" smtClean="0"/>
              <a:t>．</a:t>
            </a:r>
            <a:endParaRPr lang="en-US" altLang="ja-JP" dirty="0" smtClean="0"/>
          </a:p>
          <a:p>
            <a:r>
              <a:rPr lang="ja-JP" altLang="en-US" dirty="0"/>
              <a:t>下位目標の設定と解決を繰り返すことで，最終目標が達成</a:t>
            </a:r>
            <a:r>
              <a:rPr lang="ja-JP" altLang="en-US" dirty="0" smtClean="0"/>
              <a:t>される．</a:t>
            </a:r>
            <a:endParaRPr lang="ja-JP" altLang="en-US" dirty="0"/>
          </a:p>
          <a:p>
            <a:endParaRPr lang="en-US" altLang="ja-JP" dirty="0" smtClean="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25</a:t>
            </a:fld>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例題：ハノイの塔</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26</a:t>
            </a:fld>
            <a:endParaRPr kumimoji="1" lang="ja-JP" altLang="en-US"/>
          </a:p>
        </p:txBody>
      </p:sp>
      <p:pic>
        <p:nvPicPr>
          <p:cNvPr id="5" name="コンテンツ プレースホルダ 4" descr="psych_terao_fig2.png"/>
          <p:cNvPicPr>
            <a:picLocks noGrp="1"/>
          </p:cNvPicPr>
          <p:nvPr>
            <p:ph idx="1"/>
          </p:nvPr>
        </p:nvPicPr>
        <p:blipFill>
          <a:blip r:embed="rId2" cstate="print"/>
          <a:stretch>
            <a:fillRect/>
          </a:stretch>
        </p:blipFill>
        <p:spPr>
          <a:xfrm>
            <a:off x="1331640" y="2060848"/>
            <a:ext cx="6336704" cy="3096344"/>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 6"/>
          <p:cNvSpPr>
            <a:spLocks noGrp="1"/>
          </p:cNvSpPr>
          <p:nvPr>
            <p:ph idx="1"/>
          </p:nvPr>
        </p:nvSpPr>
        <p:spPr>
          <a:xfrm>
            <a:off x="467544" y="404664"/>
            <a:ext cx="8229600" cy="5832648"/>
          </a:xfrm>
        </p:spPr>
        <p:txBody>
          <a:bodyPr>
            <a:normAutofit lnSpcReduction="10000"/>
          </a:bodyPr>
          <a:lstStyle/>
          <a:p>
            <a:pPr indent="0">
              <a:buNone/>
            </a:pPr>
            <a:r>
              <a:rPr lang="ja-JP" altLang="ja-JP" dirty="0" smtClean="0"/>
              <a:t>目標状態は，上から円盤Ａ，Ｂ，Ｃの順で，すべての円盤がペグ３に刺さっている状態である．目標状態を達成するために，まず，円盤Ｃをペグ３に移動したい．この手段を実行できればよいのだが，円盤ＡとＢがＣの上にのっているので，この移動は実行できない．そこで，円盤ＢがＣの上から取り除かれた状態を下位目標（下位目標１）にする．この下位目標を達成するために，円盤Ｂをペグ２に移動したい．この手段を実行できればよいのだが，円盤ＡがＢの上にのっているので，この手段を実行できない</a:t>
            </a:r>
            <a:r>
              <a:rPr lang="ja-JP" altLang="en-US"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27</a:t>
            </a:fld>
            <a:endParaRPr kumimoji="1"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fontScale="92500" lnSpcReduction="20000"/>
          </a:bodyPr>
          <a:lstStyle/>
          <a:p>
            <a:pPr indent="0">
              <a:buNone/>
            </a:pPr>
            <a:r>
              <a:rPr lang="ja-JP" altLang="ja-JP" dirty="0" smtClean="0"/>
              <a:t>そこで，円盤Ａが円盤Ｂの上から取り除かれた状態を下位目標（下位目標２）とする．この下位目標を達成するため，円盤Ａをペグ３に移動したい．この手段はただちに適用可能なので，実行する．すると，下位目標２が達成される．この下位目標が達成されたので，円盤Ｂをペグ２に動かすという手段が適用可能になった．そこで，この手段を適用する．これで，下位目標１が達成された．円盤Ｃをペグ３に移動したいが，ペグ３には円盤Ａがある．そこで，円盤Ａがペグ３から除かれた状態を下位目標にす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28</a:t>
            </a:fld>
            <a:endParaRPr kumimoji="1" lang="ja-JP"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手段</a:t>
            </a:r>
            <a:r>
              <a:rPr lang="en-US" altLang="ja-JP" dirty="0" smtClean="0"/>
              <a:t>―</a:t>
            </a:r>
            <a:r>
              <a:rPr lang="ja-JP" altLang="en-US" dirty="0" smtClean="0"/>
              <a:t>目標分析の挫折</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手段</a:t>
            </a:r>
            <a:r>
              <a:rPr lang="en-US" altLang="ja-JP" dirty="0" smtClean="0"/>
              <a:t>―</a:t>
            </a:r>
            <a:r>
              <a:rPr lang="ja-JP" altLang="en-US" dirty="0" smtClean="0"/>
              <a:t>目標分析による問題解決は，目標からさかのぼって問題を解決するので，</a:t>
            </a:r>
            <a:r>
              <a:rPr lang="ja-JP" altLang="en-US" u="sng" dirty="0" smtClean="0">
                <a:solidFill>
                  <a:srgbClr val="FF0000"/>
                </a:solidFill>
              </a:rPr>
              <a:t>後ろ向き推論</a:t>
            </a:r>
            <a:r>
              <a:rPr lang="ja-JP" altLang="en-US" dirty="0" smtClean="0"/>
              <a:t>と呼ばれる．</a:t>
            </a:r>
            <a:endParaRPr lang="en-US" altLang="ja-JP" dirty="0" smtClean="0"/>
          </a:p>
          <a:p>
            <a:r>
              <a:rPr kumimoji="1" lang="ja-JP" altLang="en-US" dirty="0" smtClean="0"/>
              <a:t>手段</a:t>
            </a:r>
            <a:r>
              <a:rPr kumimoji="1" lang="en-US" altLang="ja-JP" dirty="0" smtClean="0"/>
              <a:t>―</a:t>
            </a:r>
            <a:r>
              <a:rPr kumimoji="1" lang="ja-JP" altLang="en-US" dirty="0" smtClean="0"/>
              <a:t>目標分析に頼った研究は，まもなく挫折した．数学や物理の問題を解くには，その領域に固有な，様々な知識や問題解決方略が</a:t>
            </a:r>
            <a:r>
              <a:rPr lang="ja-JP" altLang="en-US" dirty="0"/>
              <a:t>必要であることが</a:t>
            </a:r>
            <a:r>
              <a:rPr lang="ja-JP" altLang="en-US" dirty="0" smtClean="0"/>
              <a:t>わかった．</a:t>
            </a:r>
            <a:endParaRPr lang="en-US" altLang="ja-JP" dirty="0" smtClean="0"/>
          </a:p>
          <a:p>
            <a:r>
              <a:rPr kumimoji="1" lang="ja-JP" altLang="en-US" u="sng" dirty="0" smtClean="0"/>
              <a:t>弱い方法をさまざまな領域で活用するという形での，学習の転移は期待できない</a:t>
            </a:r>
            <a:r>
              <a:rPr kumimoji="1" lang="ja-JP" altLang="en-US"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29</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F87158C-6179-449C-84D4-71490B26E59C}" type="slidenum">
              <a:rPr kumimoji="1" lang="ja-JP" altLang="en-US" smtClean="0"/>
              <a:pPr/>
              <a:t>3</a:t>
            </a:fld>
            <a:endParaRPr kumimoji="1" lang="ja-JP" altLang="en-US"/>
          </a:p>
        </p:txBody>
      </p:sp>
      <p:sp>
        <p:nvSpPr>
          <p:cNvPr id="5" name="角丸四角形 4"/>
          <p:cNvSpPr/>
          <p:nvPr/>
        </p:nvSpPr>
        <p:spPr>
          <a:xfrm>
            <a:off x="611560" y="1772816"/>
            <a:ext cx="3528392" cy="242616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認知アーキテクチャ</a:t>
            </a:r>
            <a:endParaRPr kumimoji="1" lang="en-US" altLang="ja-JP" dirty="0" smtClean="0"/>
          </a:p>
          <a:p>
            <a:pPr algn="ctr"/>
            <a:r>
              <a:rPr lang="ja-JP" altLang="en-US" dirty="0" smtClean="0"/>
              <a:t>汎用人工</a:t>
            </a:r>
            <a:r>
              <a:rPr lang="ja-JP" altLang="en-US" dirty="0"/>
              <a:t>知能</a:t>
            </a:r>
            <a:endParaRPr kumimoji="1" lang="ja-JP" altLang="en-US" dirty="0"/>
          </a:p>
        </p:txBody>
      </p:sp>
      <p:sp>
        <p:nvSpPr>
          <p:cNvPr id="6" name="角丸四角形 5"/>
          <p:cNvSpPr/>
          <p:nvPr/>
        </p:nvSpPr>
        <p:spPr>
          <a:xfrm>
            <a:off x="4572000" y="1772816"/>
            <a:ext cx="3816424" cy="242616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数学教育</a:t>
            </a:r>
            <a:endParaRPr kumimoji="1" lang="ja-JP" altLang="en-US" dirty="0"/>
          </a:p>
        </p:txBody>
      </p:sp>
      <p:sp>
        <p:nvSpPr>
          <p:cNvPr id="7" name="正方形/長方形 6"/>
          <p:cNvSpPr/>
          <p:nvPr/>
        </p:nvSpPr>
        <p:spPr>
          <a:xfrm>
            <a:off x="611560" y="4221088"/>
            <a:ext cx="792088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認知科学・認知神経科学</a:t>
            </a:r>
            <a:endParaRPr kumimoji="1" lang="ja-JP" altLang="en-US" dirty="0"/>
          </a:p>
        </p:txBody>
      </p:sp>
      <p:sp>
        <p:nvSpPr>
          <p:cNvPr id="8" name="楕円 7"/>
          <p:cNvSpPr/>
          <p:nvPr/>
        </p:nvSpPr>
        <p:spPr>
          <a:xfrm>
            <a:off x="3455876" y="2706107"/>
            <a:ext cx="1944216" cy="86409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確率判断</a:t>
            </a:r>
            <a:endParaRPr kumimoji="1" lang="ja-JP" altLang="en-US" dirty="0"/>
          </a:p>
        </p:txBody>
      </p:sp>
      <p:sp>
        <p:nvSpPr>
          <p:cNvPr id="9" name="楕円 8"/>
          <p:cNvSpPr/>
          <p:nvPr/>
        </p:nvSpPr>
        <p:spPr>
          <a:xfrm>
            <a:off x="5148064" y="3305686"/>
            <a:ext cx="1944216" cy="86409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統計学</a:t>
            </a:r>
            <a:r>
              <a:rPr lang="ja-JP" altLang="en-US" dirty="0"/>
              <a:t>教育</a:t>
            </a:r>
            <a:endParaRPr kumimoji="1" lang="ja-JP" altLang="en-US" dirty="0"/>
          </a:p>
        </p:txBody>
      </p:sp>
      <p:sp>
        <p:nvSpPr>
          <p:cNvPr id="10" name="楕円 9"/>
          <p:cNvSpPr/>
          <p:nvPr/>
        </p:nvSpPr>
        <p:spPr>
          <a:xfrm>
            <a:off x="3383868" y="1993141"/>
            <a:ext cx="1944216" cy="92617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行動経済学</a:t>
            </a:r>
            <a:endParaRPr kumimoji="1" lang="ja-JP" altLang="en-US" dirty="0"/>
          </a:p>
        </p:txBody>
      </p:sp>
      <p:sp>
        <p:nvSpPr>
          <p:cNvPr id="11" name="楕円 10"/>
          <p:cNvSpPr/>
          <p:nvPr/>
        </p:nvSpPr>
        <p:spPr>
          <a:xfrm>
            <a:off x="5940152" y="2132856"/>
            <a:ext cx="792088" cy="32337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2" name="楕円 11"/>
          <p:cNvSpPr/>
          <p:nvPr/>
        </p:nvSpPr>
        <p:spPr>
          <a:xfrm>
            <a:off x="7092280" y="2004345"/>
            <a:ext cx="792088" cy="32337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3" name="楕円 12"/>
          <p:cNvSpPr/>
          <p:nvPr/>
        </p:nvSpPr>
        <p:spPr>
          <a:xfrm>
            <a:off x="7223956" y="2595945"/>
            <a:ext cx="792088" cy="32337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4" name="楕円 13"/>
          <p:cNvSpPr/>
          <p:nvPr/>
        </p:nvSpPr>
        <p:spPr>
          <a:xfrm>
            <a:off x="7344308" y="3239002"/>
            <a:ext cx="792088" cy="32337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5" name="楕円 14"/>
          <p:cNvSpPr/>
          <p:nvPr/>
        </p:nvSpPr>
        <p:spPr>
          <a:xfrm>
            <a:off x="935596" y="2004345"/>
            <a:ext cx="792088" cy="32337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8" name="楕円 17"/>
          <p:cNvSpPr/>
          <p:nvPr/>
        </p:nvSpPr>
        <p:spPr>
          <a:xfrm>
            <a:off x="1235968" y="3562376"/>
            <a:ext cx="792088" cy="32337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9" name="楕円 18"/>
          <p:cNvSpPr/>
          <p:nvPr/>
        </p:nvSpPr>
        <p:spPr>
          <a:xfrm>
            <a:off x="2339752" y="2151090"/>
            <a:ext cx="792088" cy="32337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824515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熟達者と初心者の比較</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物理の初心者は，手段</a:t>
            </a:r>
            <a:r>
              <a:rPr kumimoji="1" lang="en-US" altLang="ja-JP" dirty="0" smtClean="0"/>
              <a:t>―</a:t>
            </a:r>
            <a:r>
              <a:rPr kumimoji="1" lang="ja-JP" altLang="en-US" dirty="0" smtClean="0"/>
              <a:t>目標分析のように，後ろ向きに問題を解く．熟達者は，問題に与えられた条件から，</a:t>
            </a:r>
            <a:r>
              <a:rPr kumimoji="1" lang="ja-JP" altLang="en-US" u="sng" dirty="0" smtClean="0">
                <a:solidFill>
                  <a:srgbClr val="FF0000"/>
                </a:solidFill>
              </a:rPr>
              <a:t>前向き推論</a:t>
            </a:r>
            <a:r>
              <a:rPr kumimoji="1" lang="ja-JP" altLang="en-US" dirty="0" smtClean="0"/>
              <a:t>で問題を解く．</a:t>
            </a:r>
            <a:endParaRPr kumimoji="1" lang="en-US" altLang="ja-JP" dirty="0" smtClean="0"/>
          </a:p>
          <a:p>
            <a:pPr lvl="1"/>
            <a:r>
              <a:rPr lang="ja-JP" altLang="en-US" dirty="0" smtClean="0"/>
              <a:t>熟達者は，特定の問題に関する知識である，</a:t>
            </a:r>
            <a:r>
              <a:rPr lang="ja-JP" altLang="en-US" u="sng" dirty="0" smtClean="0">
                <a:solidFill>
                  <a:srgbClr val="FF0000"/>
                </a:solidFill>
              </a:rPr>
              <a:t>問題スキーマ</a:t>
            </a:r>
            <a:r>
              <a:rPr lang="ja-JP" altLang="en-US" dirty="0" smtClean="0"/>
              <a:t>を持っている．</a:t>
            </a:r>
            <a:endParaRPr lang="en-US" altLang="ja-JP" dirty="0" smtClean="0"/>
          </a:p>
          <a:p>
            <a:r>
              <a:rPr kumimoji="1" lang="ja-JP" altLang="en-US" dirty="0" smtClean="0"/>
              <a:t>チェスの熟達者は，チェスで現れる駒の配置の記憶は優れているが，他の記憶課題ではそうではない．でたらめな駒配置でもダメ．</a:t>
            </a:r>
            <a:endParaRPr kumimoji="1" lang="en-US" altLang="ja-JP" dirty="0" smtClean="0"/>
          </a:p>
          <a:p>
            <a:pPr lvl="1"/>
            <a:r>
              <a:rPr lang="ja-JP" altLang="en-US" dirty="0" smtClean="0"/>
              <a:t>意味のある配置を知っており，いくつかの駒の組み合わせが一つの記憶単位（</a:t>
            </a:r>
            <a:r>
              <a:rPr lang="ja-JP" altLang="en-US" u="sng" dirty="0" smtClean="0">
                <a:solidFill>
                  <a:srgbClr val="FF0000"/>
                </a:solidFill>
              </a:rPr>
              <a:t>チャンク</a:t>
            </a:r>
            <a:r>
              <a:rPr lang="ja-JP" altLang="en-US" dirty="0" smtClean="0"/>
              <a:t>）となっている．</a:t>
            </a:r>
            <a:endParaRPr kumimoji="1" lang="en-US" altLang="ja-JP" dirty="0" smtClean="0"/>
          </a:p>
          <a:p>
            <a:pPr lvl="1"/>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30</a:t>
            </a:fld>
            <a:endParaRPr kumimoji="1" lang="ja-JP"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物理の初心者と熟達者</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例題：長さ</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l </a:t>
            </a:r>
            <a:r>
              <a:rPr kumimoji="1" lang="ja-JP" altLang="en-US" dirty="0" smtClean="0"/>
              <a:t>の斜面を，質量</a:t>
            </a:r>
            <a:r>
              <a:rPr lang="ja-JP" altLang="en-US" i="1" dirty="0" smtClean="0">
                <a:latin typeface="Times New Roman" pitchFamily="18" charset="0"/>
                <a:cs typeface="Times New Roman" pitchFamily="18" charset="0"/>
              </a:rPr>
              <a:t> </a:t>
            </a:r>
            <a:r>
              <a:rPr lang="en-US" altLang="ja-JP" i="1" dirty="0" smtClean="0">
                <a:latin typeface="Times New Roman" pitchFamily="18" charset="0"/>
                <a:cs typeface="Times New Roman" pitchFamily="18" charset="0"/>
              </a:rPr>
              <a:t>m </a:t>
            </a:r>
            <a:r>
              <a:rPr lang="ja-JP" altLang="en-US" dirty="0" smtClean="0"/>
              <a:t>の物質が滑り落ちるときの，斜面下での速度</a:t>
            </a:r>
            <a:r>
              <a:rPr lang="ja-JP" altLang="en-US" i="1" dirty="0" smtClean="0">
                <a:latin typeface="Times New Roman" pitchFamily="18" charset="0"/>
                <a:cs typeface="Times New Roman" pitchFamily="18" charset="0"/>
              </a:rPr>
              <a:t> </a:t>
            </a:r>
            <a:r>
              <a:rPr lang="en-US" altLang="ja-JP" i="1" dirty="0" smtClean="0">
                <a:latin typeface="Times New Roman" pitchFamily="18" charset="0"/>
                <a:cs typeface="Times New Roman" pitchFamily="18" charset="0"/>
              </a:rPr>
              <a:t>v </a:t>
            </a:r>
            <a:r>
              <a:rPr lang="ja-JP" altLang="en-US" dirty="0" smtClean="0"/>
              <a:t>を求める．</a:t>
            </a:r>
            <a:endParaRPr lang="en-US" altLang="ja-JP" dirty="0" smtClean="0"/>
          </a:p>
          <a:p>
            <a:r>
              <a:rPr kumimoji="1" lang="ja-JP" altLang="en-US" dirty="0" smtClean="0"/>
              <a:t>初心者は，求めたい速度</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v </a:t>
            </a:r>
            <a:r>
              <a:rPr kumimoji="1" lang="ja-JP" altLang="en-US" dirty="0" smtClean="0"/>
              <a:t>を含んだ公式を思い出</a:t>
            </a:r>
            <a:r>
              <a:rPr lang="ja-JP" altLang="en-US" dirty="0" smtClean="0"/>
              <a:t>す</a:t>
            </a:r>
            <a:r>
              <a:rPr kumimoji="1" lang="ja-JP" altLang="en-US" dirty="0" smtClean="0"/>
              <a:t>．その公式の中に </a:t>
            </a:r>
            <a:r>
              <a:rPr kumimoji="1" lang="en-US" altLang="ja-JP" i="1" dirty="0" smtClean="0">
                <a:latin typeface="Times New Roman" pitchFamily="18" charset="0"/>
                <a:cs typeface="Times New Roman" pitchFamily="18" charset="0"/>
              </a:rPr>
              <a:t>v</a:t>
            </a:r>
            <a:r>
              <a:rPr kumimoji="1" lang="en-US" altLang="ja-JP" dirty="0" smtClean="0"/>
              <a:t> </a:t>
            </a:r>
            <a:r>
              <a:rPr kumimoji="1" lang="ja-JP" altLang="en-US" dirty="0" smtClean="0"/>
              <a:t>以外の未知数があれば，それを求めるための公式をさらに思い出す．</a:t>
            </a:r>
            <a:endParaRPr kumimoji="1" lang="en-US" altLang="ja-JP" dirty="0" smtClean="0"/>
          </a:p>
          <a:p>
            <a:r>
              <a:rPr lang="ja-JP" altLang="en-US" dirty="0" smtClean="0"/>
              <a:t>熟達者は問題状況の力学的記述から解決を始める．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31</a:t>
            </a:fld>
            <a:endParaRPr kumimoji="1" lang="ja-JP" altLang="en-US"/>
          </a:p>
        </p:txBody>
      </p:sp>
      <p:graphicFrame>
        <p:nvGraphicFramePr>
          <p:cNvPr id="5" name="オブジェクト 4"/>
          <p:cNvGraphicFramePr>
            <a:graphicFrameLocks noChangeAspect="1"/>
          </p:cNvGraphicFramePr>
          <p:nvPr/>
        </p:nvGraphicFramePr>
        <p:xfrm>
          <a:off x="5868144" y="4221088"/>
          <a:ext cx="1488423" cy="520948"/>
        </p:xfrm>
        <a:graphic>
          <a:graphicData uri="http://schemas.openxmlformats.org/presentationml/2006/ole">
            <mc:AlternateContent xmlns:mc="http://schemas.openxmlformats.org/markup-compatibility/2006">
              <mc:Choice xmlns:v="urn:schemas-microsoft-com:vml" Requires="v">
                <p:oleObj spid="_x0000_s1053" name="数式" r:id="rId3" imgW="507960" imgH="177480" progId="Equation.3">
                  <p:embed/>
                </p:oleObj>
              </mc:Choice>
              <mc:Fallback>
                <p:oleObj name="数式" r:id="rId3" imgW="507960" imgH="177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4221088"/>
                        <a:ext cx="1488423" cy="5209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オブジェクト 5"/>
          <p:cNvGraphicFramePr>
            <a:graphicFrameLocks noChangeAspect="1"/>
          </p:cNvGraphicFramePr>
          <p:nvPr/>
        </p:nvGraphicFramePr>
        <p:xfrm>
          <a:off x="3131840" y="4149080"/>
          <a:ext cx="2376264" cy="684076"/>
        </p:xfrm>
        <a:graphic>
          <a:graphicData uri="http://schemas.openxmlformats.org/presentationml/2006/ole">
            <mc:AlternateContent xmlns:mc="http://schemas.openxmlformats.org/markup-compatibility/2006">
              <mc:Choice xmlns:v="urn:schemas-microsoft-com:vml" Requires="v">
                <p:oleObj spid="_x0000_s1054" name="数式" r:id="rId5" imgW="838080" imgH="241200" progId="Equation.3">
                  <p:embed/>
                </p:oleObj>
              </mc:Choice>
              <mc:Fallback>
                <p:oleObj name="数式" r:id="rId5" imgW="83808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1840" y="4149080"/>
                        <a:ext cx="2376264" cy="6840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オブジェクト 6"/>
          <p:cNvGraphicFramePr>
            <a:graphicFrameLocks noChangeAspect="1"/>
          </p:cNvGraphicFramePr>
          <p:nvPr/>
        </p:nvGraphicFramePr>
        <p:xfrm>
          <a:off x="2555776" y="5301208"/>
          <a:ext cx="2592288" cy="648072"/>
        </p:xfrm>
        <a:graphic>
          <a:graphicData uri="http://schemas.openxmlformats.org/presentationml/2006/ole">
            <mc:AlternateContent xmlns:mc="http://schemas.openxmlformats.org/markup-compatibility/2006">
              <mc:Choice xmlns:v="urn:schemas-microsoft-com:vml" Requires="v">
                <p:oleObj spid="_x0000_s1055" name="数式" r:id="rId7" imgW="812520" imgH="203040" progId="Equation.3">
                  <p:embed/>
                </p:oleObj>
              </mc:Choice>
              <mc:Fallback>
                <p:oleObj name="数式" r:id="rId7" imgW="812520" imgH="2030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55776" y="5301208"/>
                        <a:ext cx="2592288" cy="6480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３．領域固有の知識</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t>人間の知的ふるまいは，特定領域に固有の</a:t>
            </a:r>
            <a:r>
              <a:rPr kumimoji="1" lang="ja-JP" altLang="en-US" u="sng" dirty="0" smtClean="0">
                <a:solidFill>
                  <a:srgbClr val="FF0000"/>
                </a:solidFill>
              </a:rPr>
              <a:t>領域知識</a:t>
            </a:r>
            <a:r>
              <a:rPr kumimoji="1" lang="ja-JP" altLang="en-US" u="sng" dirty="0" smtClean="0"/>
              <a:t>に支えられている</a:t>
            </a:r>
            <a:r>
              <a:rPr kumimoji="1" lang="ja-JP" altLang="en-US" dirty="0" smtClean="0"/>
              <a:t>．</a:t>
            </a:r>
            <a:endParaRPr kumimoji="1" lang="en-US" altLang="ja-JP" dirty="0" smtClean="0"/>
          </a:p>
          <a:p>
            <a:pPr lvl="1"/>
            <a:r>
              <a:rPr lang="ja-JP" altLang="en-US" dirty="0" smtClean="0"/>
              <a:t>認知心理学・認知科学の基本的主張</a:t>
            </a:r>
            <a:endParaRPr kumimoji="1" lang="en-US" altLang="ja-JP" dirty="0" smtClean="0"/>
          </a:p>
          <a:p>
            <a:r>
              <a:rPr lang="ja-JP" altLang="en-US" dirty="0" smtClean="0"/>
              <a:t>熟達化は狭い範囲で生じる．</a:t>
            </a:r>
            <a:endParaRPr lang="en-US" altLang="ja-JP" dirty="0" smtClean="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32</a:t>
            </a:fld>
            <a:endParaRPr kumimoji="1" lang="ja-JP"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u="sng" dirty="0">
                <a:solidFill>
                  <a:srgbClr val="FF0000"/>
                </a:solidFill>
              </a:rPr>
              <a:t>学習の転移</a:t>
            </a:r>
            <a:r>
              <a:rPr lang="ja-JP" altLang="en-US" dirty="0"/>
              <a:t>は，ある課題で学習した手続きが，別の課題にも適用可能な場合に生じる．</a:t>
            </a:r>
            <a:endParaRPr lang="en-US" altLang="ja-JP" dirty="0"/>
          </a:p>
          <a:p>
            <a:pPr lvl="1"/>
            <a:r>
              <a:rPr lang="ja-JP" altLang="en-US" dirty="0"/>
              <a:t>ただし，学習者はこの適用可能性になかなか気がつかない</a:t>
            </a:r>
            <a:r>
              <a:rPr lang="ja-JP" altLang="en-US" dirty="0" smtClean="0"/>
              <a:t>．</a:t>
            </a:r>
            <a:endParaRPr lang="en-US" altLang="ja-JP" dirty="0" smtClean="0"/>
          </a:p>
          <a:p>
            <a:pPr lvl="1"/>
            <a:r>
              <a:rPr lang="ja-JP" altLang="en-US" dirty="0" smtClean="0"/>
              <a:t>データに基づく統計学的思考など，異なった領域で利用可能な知識はある．領域間での転移は難しいので，さまざまな領域での訓練が必要かもしれない．</a:t>
            </a:r>
            <a:endParaRPr lang="en-US" altLang="ja-JP" dirty="0"/>
          </a:p>
        </p:txBody>
      </p:sp>
      <p:sp>
        <p:nvSpPr>
          <p:cNvPr id="4" name="スライド番号プレースホルダー 3"/>
          <p:cNvSpPr>
            <a:spLocks noGrp="1"/>
          </p:cNvSpPr>
          <p:nvPr>
            <p:ph type="sldNum" sz="quarter" idx="12"/>
          </p:nvPr>
        </p:nvSpPr>
        <p:spPr/>
        <p:txBody>
          <a:bodyPr/>
          <a:lstStyle/>
          <a:p>
            <a:fld id="{7F87158C-6179-449C-84D4-71490B26E59C}" type="slidenum">
              <a:rPr kumimoji="1" lang="ja-JP" altLang="en-US" smtClean="0"/>
              <a:pPr/>
              <a:t>33</a:t>
            </a:fld>
            <a:endParaRPr kumimoji="1" lang="ja-JP" altLang="en-US"/>
          </a:p>
        </p:txBody>
      </p:sp>
    </p:spTree>
    <p:extLst>
      <p:ext uri="{BB962C8B-B14F-4D97-AF65-F5344CB8AC3E}">
        <p14:creationId xmlns:p14="http://schemas.microsoft.com/office/powerpoint/2010/main" val="167315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問題解決に必要な知識</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u="sng" dirty="0" smtClean="0">
                <a:solidFill>
                  <a:srgbClr val="FF0000"/>
                </a:solidFill>
              </a:rPr>
              <a:t>宣言的知識</a:t>
            </a:r>
            <a:r>
              <a:rPr lang="ja-JP" altLang="en-US" dirty="0" smtClean="0"/>
              <a:t>（</a:t>
            </a:r>
            <a:r>
              <a:rPr lang="en-US" altLang="ja-JP" dirty="0" smtClean="0"/>
              <a:t>declarative knowledge</a:t>
            </a:r>
            <a:r>
              <a:rPr lang="ja-JP" altLang="en-US" dirty="0" smtClean="0"/>
              <a:t>） ：事実的な知識．辞書的．</a:t>
            </a:r>
            <a:endParaRPr lang="en-US" altLang="ja-JP" dirty="0" smtClean="0"/>
          </a:p>
          <a:p>
            <a:r>
              <a:rPr kumimoji="1" lang="ja-JP" altLang="en-US" u="sng" dirty="0" smtClean="0">
                <a:solidFill>
                  <a:srgbClr val="FF0000"/>
                </a:solidFill>
              </a:rPr>
              <a:t>手続き的知識</a:t>
            </a:r>
            <a:r>
              <a:rPr lang="ja-JP" altLang="en-US" dirty="0" smtClean="0"/>
              <a:t>（</a:t>
            </a:r>
            <a:r>
              <a:rPr lang="en-US" altLang="ja-JP" dirty="0" smtClean="0"/>
              <a:t>procedural knowledge</a:t>
            </a:r>
            <a:r>
              <a:rPr lang="ja-JP" altLang="en-US" dirty="0" smtClean="0"/>
              <a:t>） </a:t>
            </a:r>
            <a:r>
              <a:rPr kumimoji="1" lang="ja-JP" altLang="en-US" dirty="0" smtClean="0"/>
              <a:t>：問題の解き方に関する知識．</a:t>
            </a:r>
            <a:r>
              <a:rPr kumimoji="1" lang="en-US" altLang="ja-JP" dirty="0" smtClean="0"/>
              <a:t>If-Then</a:t>
            </a:r>
            <a:r>
              <a:rPr lang="ja-JP" altLang="en-US" dirty="0" smtClean="0"/>
              <a:t>形式の</a:t>
            </a:r>
            <a:r>
              <a:rPr lang="ja-JP" altLang="en-US" u="sng" dirty="0" smtClean="0">
                <a:solidFill>
                  <a:srgbClr val="FF0000"/>
                </a:solidFill>
              </a:rPr>
              <a:t>プロダクション・</a:t>
            </a:r>
            <a:r>
              <a:rPr kumimoji="1" lang="ja-JP" altLang="en-US" u="sng" dirty="0" smtClean="0">
                <a:solidFill>
                  <a:srgbClr val="FF0000"/>
                </a:solidFill>
              </a:rPr>
              <a:t>ルール</a:t>
            </a:r>
            <a:r>
              <a:rPr kumimoji="1" lang="ja-JP" altLang="en-US" dirty="0" smtClean="0"/>
              <a:t>で記述可能．</a:t>
            </a:r>
            <a:endParaRPr kumimoji="1" lang="en-US" altLang="ja-JP" dirty="0" smtClean="0"/>
          </a:p>
          <a:p>
            <a:r>
              <a:rPr lang="ja-JP" altLang="en-US" dirty="0" smtClean="0"/>
              <a:t>熟達化は，手続き的知識の獲得と，その洗練のたまもの．</a:t>
            </a:r>
            <a:endParaRPr lang="en-US" altLang="ja-JP" dirty="0" smtClean="0"/>
          </a:p>
          <a:p>
            <a:r>
              <a:rPr kumimoji="1" lang="ja-JP" altLang="en-US" dirty="0" smtClean="0"/>
              <a:t>学習の転移は，ある課題で学習したプロダクション・ルールが，</a:t>
            </a:r>
            <a:r>
              <a:rPr lang="ja-JP" altLang="en-US" dirty="0" smtClean="0"/>
              <a:t>別の課題にも適用可能な場合に生じる．これは認知的スキルの転移である．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34</a:t>
            </a:fld>
            <a:endParaRPr kumimoji="1" lang="ja-JP"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４．メタ認知・学習方略</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同じ初心者でも，学習のはやい「知的な初心者」がいる．これはなぜか？</a:t>
            </a:r>
            <a:endParaRPr lang="en-US" altLang="ja-JP" dirty="0" smtClean="0"/>
          </a:p>
          <a:p>
            <a:pPr lvl="1"/>
            <a:r>
              <a:rPr lang="ja-JP" altLang="en-US" dirty="0" smtClean="0"/>
              <a:t>初心者なのだから，その領域の知識は関係ない</a:t>
            </a:r>
            <a:endParaRPr lang="en-US" altLang="ja-JP" dirty="0" smtClean="0"/>
          </a:p>
          <a:p>
            <a:r>
              <a:rPr kumimoji="1" lang="ja-JP" altLang="en-US" u="sng" dirty="0" smtClean="0">
                <a:solidFill>
                  <a:srgbClr val="FF0000"/>
                </a:solidFill>
              </a:rPr>
              <a:t>メタ認知</a:t>
            </a:r>
            <a:r>
              <a:rPr kumimoji="1" lang="ja-JP" altLang="en-US" dirty="0" smtClean="0"/>
              <a:t>：認知過程をモニタリング</a:t>
            </a:r>
            <a:r>
              <a:rPr lang="ja-JP" altLang="en-US" dirty="0" smtClean="0"/>
              <a:t>し，必要に応じて行動をコントロールする働き．自分自身の知識状態や認知的特性に関する理解もメタ認知である．</a:t>
            </a:r>
            <a:endParaRPr lang="en-US" altLang="ja-JP" dirty="0" smtClean="0"/>
          </a:p>
          <a:p>
            <a:r>
              <a:rPr kumimoji="1" lang="ja-JP" altLang="en-US" u="sng" dirty="0" smtClean="0">
                <a:solidFill>
                  <a:srgbClr val="FF0000"/>
                </a:solidFill>
              </a:rPr>
              <a:t>学習方略</a:t>
            </a:r>
            <a:r>
              <a:rPr kumimoji="1" lang="ja-JP" altLang="en-US" dirty="0" smtClean="0"/>
              <a:t>：学習のやり方に関する知識．</a:t>
            </a:r>
            <a:endParaRPr kumimoji="1" lang="en-US" altLang="ja-JP" dirty="0" smtClean="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35</a:t>
            </a:fld>
            <a:endParaRPr kumimoji="1" lang="ja-JP"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知的な初心者</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学習内容が自分にとってどれくらい難しいか把握する（メタ認知）．難しさに応じた学習方略をとる．</a:t>
            </a:r>
            <a:endParaRPr kumimoji="1" lang="en-US" altLang="ja-JP" dirty="0" smtClean="0"/>
          </a:p>
          <a:p>
            <a:r>
              <a:rPr lang="ja-JP" altLang="en-US" dirty="0" smtClean="0"/>
              <a:t>自分がどれくらい学習内容を理解できたのか自己診断する．そのための方法を知っている．</a:t>
            </a:r>
            <a:endParaRPr lang="en-US" altLang="ja-JP" dirty="0" smtClean="0"/>
          </a:p>
          <a:p>
            <a:r>
              <a:rPr kumimoji="1" lang="ja-JP" altLang="en-US" dirty="0" smtClean="0"/>
              <a:t>テキストや教師といった学習リソースを，いつどのように活用したらよいか知っている．</a:t>
            </a:r>
            <a:endParaRPr kumimoji="1" lang="en-US" altLang="ja-JP" dirty="0" smtClean="0"/>
          </a:p>
          <a:p>
            <a:r>
              <a:rPr lang="ja-JP" altLang="en-US" dirty="0" smtClean="0"/>
              <a:t>適切な学習目標を設定し，必要な学習時間をマネジメントできる．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36</a:t>
            </a:fld>
            <a:endParaRPr kumimoji="1" lang="ja-JP"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メタ認知・学習方略の教育</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t>メタ認知や学習方略は教育可能</a:t>
            </a:r>
            <a:r>
              <a:rPr kumimoji="1" lang="ja-JP" altLang="en-US" dirty="0" smtClean="0"/>
              <a:t>である．</a:t>
            </a:r>
            <a:endParaRPr kumimoji="1" lang="en-US" altLang="ja-JP" dirty="0" smtClean="0"/>
          </a:p>
          <a:p>
            <a:r>
              <a:rPr lang="ja-JP" altLang="en-US" dirty="0" smtClean="0"/>
              <a:t>ただし，単に教えるだけではうまくいかない．</a:t>
            </a:r>
            <a:endParaRPr lang="en-US" altLang="ja-JP" dirty="0" smtClean="0"/>
          </a:p>
          <a:p>
            <a:r>
              <a:rPr kumimoji="1" lang="ja-JP" altLang="en-US" dirty="0" smtClean="0"/>
              <a:t>それらがいつ役に立つのか，なぜ役に立つのかを同時に教える，</a:t>
            </a:r>
            <a:r>
              <a:rPr kumimoji="1" lang="ja-JP" altLang="en-US" u="sng" dirty="0" smtClean="0"/>
              <a:t>「インフォームド」な教授</a:t>
            </a:r>
            <a:r>
              <a:rPr lang="ja-JP" altLang="en-US" u="sng" dirty="0" smtClean="0"/>
              <a:t>が必要</a:t>
            </a:r>
            <a:r>
              <a:rPr lang="ja-JP" altLang="en-US" dirty="0" smtClean="0"/>
              <a:t>．</a:t>
            </a:r>
            <a:endParaRPr lang="en-US" altLang="ja-JP" dirty="0" smtClean="0"/>
          </a:p>
          <a:p>
            <a:pPr lvl="1"/>
            <a:r>
              <a:rPr kumimoji="1" lang="ja-JP" altLang="en-US" dirty="0" smtClean="0"/>
              <a:t>有効性が実感できなければ，わざわざ負荷の高い方略を使うことをしない．</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37</a:t>
            </a:fld>
            <a:endParaRPr kumimoji="1"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教育内容・目標の４つの考え方</a:t>
            </a:r>
            <a:endParaRPr kumimoji="1" lang="ja-JP" altLang="en-US" dirty="0"/>
          </a:p>
        </p:txBody>
      </p:sp>
      <p:sp>
        <p:nvSpPr>
          <p:cNvPr id="3" name="コンテンツ プレースホルダ 2"/>
          <p:cNvSpPr>
            <a:spLocks noGrp="1"/>
          </p:cNvSpPr>
          <p:nvPr>
            <p:ph idx="1"/>
          </p:nvPr>
        </p:nvSpPr>
        <p:spPr/>
        <p:txBody>
          <a:bodyPr>
            <a:normAutofit fontScale="92500"/>
          </a:bodyPr>
          <a:lstStyle/>
          <a:p>
            <a:pPr marL="514350" indent="-514350">
              <a:buFont typeface="+mj-lt"/>
              <a:buAutoNum type="arabicPeriod"/>
            </a:pPr>
            <a:r>
              <a:rPr kumimoji="1" lang="ja-JP" altLang="en-US" dirty="0" smtClean="0"/>
              <a:t>形式陶冶：難しい教科を通して，一般的な知性を鍛える．</a:t>
            </a:r>
            <a:endParaRPr kumimoji="1" lang="en-US" altLang="ja-JP" dirty="0" smtClean="0"/>
          </a:p>
          <a:p>
            <a:pPr marL="514350" indent="-514350">
              <a:buFont typeface="+mj-lt"/>
              <a:buAutoNum type="arabicPeriod"/>
            </a:pPr>
            <a:r>
              <a:rPr lang="ja-JP" altLang="en-US" dirty="0"/>
              <a:t>弱い</a:t>
            </a:r>
            <a:r>
              <a:rPr lang="ja-JP" altLang="en-US" dirty="0" smtClean="0"/>
              <a:t>方法：一般的な問題解決方略を教える．さまざまな領域でこの方略を使うことができる．</a:t>
            </a:r>
            <a:endParaRPr lang="en-US" altLang="ja-JP" dirty="0" smtClean="0"/>
          </a:p>
          <a:p>
            <a:pPr marL="514350" indent="-514350">
              <a:buFont typeface="+mj-lt"/>
              <a:buAutoNum type="arabicPeriod"/>
            </a:pPr>
            <a:r>
              <a:rPr kumimoji="1" lang="ja-JP" altLang="en-US" dirty="0"/>
              <a:t>領域固有の</a:t>
            </a:r>
            <a:r>
              <a:rPr kumimoji="1" lang="ja-JP" altLang="en-US" dirty="0" smtClean="0"/>
              <a:t>知識：特定領域で有効な知識や問題解決方略を</a:t>
            </a:r>
            <a:r>
              <a:rPr lang="ja-JP" altLang="en-US" dirty="0" smtClean="0"/>
              <a:t>教える．特定領域での熟達化を目指す．</a:t>
            </a:r>
            <a:endParaRPr kumimoji="1" lang="en-US" altLang="ja-JP" dirty="0" smtClean="0"/>
          </a:p>
          <a:p>
            <a:pPr marL="514350" indent="-514350">
              <a:buFont typeface="+mj-lt"/>
              <a:buAutoNum type="arabicPeriod"/>
            </a:pPr>
            <a:r>
              <a:rPr lang="ja-JP" altLang="en-US" dirty="0"/>
              <a:t>メタ</a:t>
            </a:r>
            <a:r>
              <a:rPr lang="ja-JP" altLang="en-US" dirty="0" smtClean="0"/>
              <a:t>認知・学習方略：メタ認知技能と，学習方略を教える．「知的な初心者」を育成する．</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38</a:t>
            </a:fld>
            <a:endParaRPr kumimoji="1" lang="ja-JP"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認知心理学・認知科学が支持する</a:t>
            </a:r>
            <a:r>
              <a:rPr kumimoji="1" lang="en-US" altLang="ja-JP" dirty="0" smtClean="0"/>
              <a:t/>
            </a:r>
            <a:br>
              <a:rPr kumimoji="1" lang="en-US" altLang="ja-JP" dirty="0" smtClean="0"/>
            </a:br>
            <a:r>
              <a:rPr kumimoji="1" lang="ja-JP" altLang="en-US" dirty="0" smtClean="0"/>
              <a:t>教育内容・目標</a:t>
            </a:r>
            <a:endParaRPr kumimoji="1" lang="ja-JP" altLang="en-US" dirty="0"/>
          </a:p>
        </p:txBody>
      </p:sp>
      <p:sp>
        <p:nvSpPr>
          <p:cNvPr id="3" name="コンテンツ プレースホルダ 2"/>
          <p:cNvSpPr>
            <a:spLocks noGrp="1"/>
          </p:cNvSpPr>
          <p:nvPr>
            <p:ph idx="1"/>
          </p:nvPr>
        </p:nvSpPr>
        <p:spPr/>
        <p:txBody>
          <a:bodyPr>
            <a:normAutofit/>
          </a:bodyPr>
          <a:lstStyle/>
          <a:p>
            <a:pPr marL="514350" indent="-514350"/>
            <a:r>
              <a:rPr kumimoji="1" lang="ja-JP" altLang="en-US" dirty="0" smtClean="0"/>
              <a:t>領域</a:t>
            </a:r>
            <a:r>
              <a:rPr kumimoji="1" lang="ja-JP" altLang="en-US" dirty="0"/>
              <a:t>固有の</a:t>
            </a:r>
            <a:r>
              <a:rPr kumimoji="1" lang="ja-JP" altLang="en-US" dirty="0" smtClean="0"/>
              <a:t>知識：特定領域で有効な知識や問題解決方略を教える．特定領域での熟達化を目指す．</a:t>
            </a:r>
            <a:endParaRPr kumimoji="1" lang="en-US" altLang="ja-JP" dirty="0" smtClean="0"/>
          </a:p>
          <a:p>
            <a:pPr marL="514350" indent="-514350"/>
            <a:r>
              <a:rPr lang="ja-JP" altLang="en-US" dirty="0"/>
              <a:t>メタ</a:t>
            </a:r>
            <a:r>
              <a:rPr lang="ja-JP" altLang="en-US" dirty="0" smtClean="0"/>
              <a:t>認知・学習方略：メタ認知技能と，学習方略を教える．「知的な初心者」を育成する．</a:t>
            </a:r>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39</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質問１</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地頭がよい」という表現があります．今は知らないことでも．本人が学習する気になれば，比較的早期にマスターできる人のことを指すようです．「地頭がよい」人は，けっきょくのところ何が優れているのでしょうか？</a:t>
            </a:r>
            <a:endParaRPr kumimoji="1" lang="ja-JP" altLang="en-US" dirty="0"/>
          </a:p>
        </p:txBody>
      </p:sp>
      <p:sp>
        <p:nvSpPr>
          <p:cNvPr id="4" name="スライド番号プレースホルダー 3"/>
          <p:cNvSpPr>
            <a:spLocks noGrp="1"/>
          </p:cNvSpPr>
          <p:nvPr>
            <p:ph type="sldNum" sz="quarter" idx="12"/>
          </p:nvPr>
        </p:nvSpPr>
        <p:spPr/>
        <p:txBody>
          <a:bodyPr/>
          <a:lstStyle/>
          <a:p>
            <a:fld id="{7F87158C-6179-449C-84D4-71490B26E59C}" type="slidenum">
              <a:rPr kumimoji="1" lang="ja-JP" altLang="en-US" smtClean="0"/>
              <a:pPr/>
              <a:t>4</a:t>
            </a:fld>
            <a:endParaRPr kumimoji="1" lang="ja-JP" altLang="en-US"/>
          </a:p>
        </p:txBody>
      </p:sp>
    </p:spTree>
    <p:extLst>
      <p:ext uri="{BB962C8B-B14F-4D97-AF65-F5344CB8AC3E}">
        <p14:creationId xmlns:p14="http://schemas.microsoft.com/office/powerpoint/2010/main" val="38896831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社会情報学部で</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認知科学に基づいて教育の問題を考えることは，分野融合（リエゾン）のよい例．</a:t>
            </a:r>
            <a:endParaRPr lang="en-US" altLang="ja-JP" dirty="0" smtClean="0"/>
          </a:p>
          <a:p>
            <a:pPr lvl="1"/>
            <a:r>
              <a:rPr lang="ja-JP" altLang="en-US" dirty="0" smtClean="0"/>
              <a:t>人間の学習についての理解に基づき，教育をデザインする．他者や道具との相互作用を重視する立場からの研究もある．（社会・人間コース）</a:t>
            </a:r>
            <a:endParaRPr lang="en-US" altLang="ja-JP" dirty="0" smtClean="0"/>
          </a:p>
          <a:p>
            <a:pPr lvl="1"/>
            <a:r>
              <a:rPr lang="ja-JP" altLang="en-US" dirty="0" smtClean="0"/>
              <a:t>認知科学では，認知過程を説明するコンピュータ・シミュレーションやモデリングも有力な研究手法．情報系科目が好きな学生にも参加してほしい．（人間・情報コース）</a:t>
            </a:r>
            <a:endParaRPr lang="en-US" altLang="ja-JP" dirty="0" smtClean="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40</a:t>
            </a:fld>
            <a:endParaRPr kumimoji="1" lang="ja-JP"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質問１（再質問）</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地頭がよい」という表現があります．今は知らないことでも．本人が学習する気になれば，比較的早期にマスターできる人のことを指すようです．「地頭がよい」人は，けっきょくのところ何が優れているのでしょうか？</a:t>
            </a:r>
            <a:endParaRPr kumimoji="1" lang="ja-JP" altLang="en-US" dirty="0"/>
          </a:p>
        </p:txBody>
      </p:sp>
      <p:sp>
        <p:nvSpPr>
          <p:cNvPr id="4" name="スライド番号プレースホルダー 3"/>
          <p:cNvSpPr>
            <a:spLocks noGrp="1"/>
          </p:cNvSpPr>
          <p:nvPr>
            <p:ph type="sldNum" sz="quarter" idx="12"/>
          </p:nvPr>
        </p:nvSpPr>
        <p:spPr/>
        <p:txBody>
          <a:bodyPr/>
          <a:lstStyle/>
          <a:p>
            <a:fld id="{7F87158C-6179-449C-84D4-71490B26E59C}" type="slidenum">
              <a:rPr kumimoji="1" lang="ja-JP" altLang="en-US" smtClean="0"/>
              <a:pPr/>
              <a:t>41</a:t>
            </a:fld>
            <a:endParaRPr kumimoji="1" lang="ja-JP" altLang="en-US"/>
          </a:p>
        </p:txBody>
      </p:sp>
    </p:spTree>
    <p:extLst>
      <p:ext uri="{BB962C8B-B14F-4D97-AF65-F5344CB8AC3E}">
        <p14:creationId xmlns:p14="http://schemas.microsoft.com/office/powerpoint/2010/main" val="2976543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質問２（再質問）</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青山スタンダードの科目に「</a:t>
            </a:r>
            <a:r>
              <a:rPr lang="ja-JP" altLang="en-US" dirty="0"/>
              <a:t>囲碁で養うロジカルシンキング</a:t>
            </a:r>
            <a:r>
              <a:rPr kumimoji="1" lang="ja-JP" altLang="en-US" dirty="0" smtClean="0"/>
              <a:t>」という科目があります．この科目の学習内容にまじめに取り組めば，「ロジカルシンキング」ができるようになるでしょうか？　根拠を明示して回答してください</a:t>
            </a:r>
            <a:r>
              <a:rPr kumimoji="1" lang="ja-JP" altLang="en-US" dirty="0" smtClean="0"/>
              <a:t>．シラバスの下線部に注意．　</a:t>
            </a:r>
            <a:endParaRPr kumimoji="1" lang="en-US" altLang="ja-JP" dirty="0" smtClean="0"/>
          </a:p>
          <a:p>
            <a:pPr lvl="1"/>
            <a:r>
              <a:rPr lang="ja-JP" altLang="en-US" dirty="0"/>
              <a:t>近年、考える力を養うということで、囲碁は注目されています。囲碁は多くの方に長年親しまれてきたゲームです。囲碁を学ぶことで、自ら考え決断すること、考える習慣がつくことなど、多くの良い効果があります。その中で、本講義では、囲碁を通して、</a:t>
            </a:r>
            <a:r>
              <a:rPr lang="ja-JP" altLang="en-US" u="sng" dirty="0"/>
              <a:t>ジェネリック・アビリティ</a:t>
            </a:r>
            <a:r>
              <a:rPr lang="en-US" altLang="ja-JP" u="sng" dirty="0"/>
              <a:t>(</a:t>
            </a:r>
            <a:r>
              <a:rPr lang="ja-JP" altLang="en-US" u="sng" dirty="0"/>
              <a:t>汎用能力ないし人間力</a:t>
            </a:r>
            <a:r>
              <a:rPr lang="en-US" altLang="ja-JP" u="sng" dirty="0"/>
              <a:t>)</a:t>
            </a:r>
            <a:r>
              <a:rPr lang="ja-JP" altLang="en-US" u="sng" dirty="0"/>
              <a:t>の一つの大きな要素</a:t>
            </a:r>
            <a:r>
              <a:rPr lang="ja-JP" altLang="en-US" dirty="0"/>
              <a:t>である「ロジカルシンキング</a:t>
            </a:r>
            <a:r>
              <a:rPr lang="en-US" altLang="ja-JP" dirty="0"/>
              <a:t>(</a:t>
            </a:r>
            <a:r>
              <a:rPr lang="ja-JP" altLang="en-US" dirty="0"/>
              <a:t>論理的思考）」の向上をはかることを目的とします。 （シラバスより</a:t>
            </a:r>
            <a:r>
              <a:rPr lang="ja-JP" altLang="en-US" dirty="0" smtClean="0"/>
              <a:t>）</a:t>
            </a:r>
            <a:endParaRPr lang="ja-JP" altLang="en-US" dirty="0"/>
          </a:p>
        </p:txBody>
      </p:sp>
      <p:sp>
        <p:nvSpPr>
          <p:cNvPr id="4" name="スライド番号プレースホルダー 3"/>
          <p:cNvSpPr>
            <a:spLocks noGrp="1"/>
          </p:cNvSpPr>
          <p:nvPr>
            <p:ph type="sldNum" sz="quarter" idx="12"/>
          </p:nvPr>
        </p:nvSpPr>
        <p:spPr/>
        <p:txBody>
          <a:bodyPr/>
          <a:lstStyle/>
          <a:p>
            <a:fld id="{7F87158C-6179-449C-84D4-71490B26E59C}" type="slidenum">
              <a:rPr kumimoji="1" lang="ja-JP" altLang="en-US" smtClean="0"/>
              <a:pPr/>
              <a:t>42</a:t>
            </a:fld>
            <a:endParaRPr kumimoji="1" lang="ja-JP" altLang="en-US"/>
          </a:p>
        </p:txBody>
      </p:sp>
    </p:spTree>
    <p:extLst>
      <p:ext uri="{BB962C8B-B14F-4D97-AF65-F5344CB8AC3E}">
        <p14:creationId xmlns:p14="http://schemas.microsoft.com/office/powerpoint/2010/main" val="18052536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F87158C-6179-449C-84D4-71490B26E59C}" type="slidenum">
              <a:rPr kumimoji="1" lang="ja-JP" altLang="en-US" smtClean="0"/>
              <a:pPr/>
              <a:t>43</a:t>
            </a:fld>
            <a:endParaRPr kumimoji="1" lang="ja-JP" altLang="en-US"/>
          </a:p>
        </p:txBody>
      </p:sp>
    </p:spTree>
    <p:extLst>
      <p:ext uri="{BB962C8B-B14F-4D97-AF65-F5344CB8AC3E}">
        <p14:creationId xmlns:p14="http://schemas.microsoft.com/office/powerpoint/2010/main" val="8615921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小テスト（</a:t>
            </a:r>
            <a:r>
              <a:rPr kumimoji="1" lang="en-US" altLang="ja-JP" dirty="0" smtClean="0"/>
              <a:t>2011</a:t>
            </a:r>
            <a:r>
              <a:rPr kumimoji="1" lang="ja-JP" altLang="en-US" dirty="0" smtClean="0"/>
              <a:t>年度まで使用）</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「脳を鍛える」とか「脳トレ」といった言葉が使われている．認知心理学・認知科学から見て，この表現はおかしい．それはなぜかを述べよ．以下のことに言及すること．</a:t>
            </a:r>
            <a:endParaRPr kumimoji="1" lang="en-US" altLang="ja-JP" dirty="0" smtClean="0"/>
          </a:p>
          <a:p>
            <a:pPr lvl="1"/>
            <a:r>
              <a:rPr kumimoji="1" lang="ja-JP" altLang="en-US" dirty="0" smtClean="0"/>
              <a:t>認知心理学・認知科学の一般的結論として，何は鍛える（トレーニングする）ことができて，何は鍛えられないのか</a:t>
            </a:r>
            <a:endParaRPr kumimoji="1" lang="en-US" altLang="ja-JP" dirty="0" smtClean="0"/>
          </a:p>
          <a:p>
            <a:pPr lvl="1"/>
            <a:r>
              <a:rPr lang="ja-JP" altLang="en-US" dirty="0" smtClean="0"/>
              <a:t>「脳トレ」（計算とか音読）が鍛えているものがあるとすれば，それは何か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44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質問２</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青山スタンダードの科目に「</a:t>
            </a:r>
            <a:r>
              <a:rPr lang="ja-JP" altLang="en-US" dirty="0"/>
              <a:t>囲碁で養うロジカルシンキング</a:t>
            </a:r>
            <a:r>
              <a:rPr kumimoji="1" lang="ja-JP" altLang="en-US" dirty="0" smtClean="0"/>
              <a:t>」という科目があります．この科目の学習内容にまじめに取り組めば，「ロジカルシンキング」ができるようになるでしょうか？</a:t>
            </a:r>
            <a:endParaRPr kumimoji="1" lang="en-US" altLang="ja-JP" dirty="0" smtClean="0"/>
          </a:p>
          <a:p>
            <a:pPr lvl="1"/>
            <a:r>
              <a:rPr lang="ja-JP" altLang="en-US" dirty="0"/>
              <a:t>近年、考える力を養うということで、囲碁は注目されています</a:t>
            </a:r>
            <a:r>
              <a:rPr lang="ja-JP" altLang="en-US" dirty="0" smtClean="0"/>
              <a:t>。囲碁</a:t>
            </a:r>
            <a:r>
              <a:rPr lang="ja-JP" altLang="en-US" dirty="0"/>
              <a:t>は多くの方に長年親しまれてきたゲームです</a:t>
            </a:r>
            <a:r>
              <a:rPr lang="ja-JP" altLang="en-US" dirty="0" smtClean="0"/>
              <a:t>。囲碁</a:t>
            </a:r>
            <a:r>
              <a:rPr lang="ja-JP" altLang="en-US" dirty="0"/>
              <a:t>を学ぶことで、自ら考え決断すること、考える習慣がつくことなど、多くの良い効果があります</a:t>
            </a:r>
            <a:r>
              <a:rPr lang="ja-JP" altLang="en-US" dirty="0" smtClean="0"/>
              <a:t>。その</a:t>
            </a:r>
            <a:r>
              <a:rPr lang="ja-JP" altLang="en-US" dirty="0"/>
              <a:t>中で、本講義では、囲碁を通して、ジェネリック・アビリティ</a:t>
            </a:r>
            <a:r>
              <a:rPr lang="en-US" altLang="ja-JP" dirty="0"/>
              <a:t>(</a:t>
            </a:r>
            <a:r>
              <a:rPr lang="ja-JP" altLang="en-US" dirty="0"/>
              <a:t>汎用能力ないし人間力</a:t>
            </a:r>
            <a:r>
              <a:rPr lang="en-US" altLang="ja-JP" dirty="0"/>
              <a:t>)</a:t>
            </a:r>
            <a:r>
              <a:rPr lang="ja-JP" altLang="en-US" dirty="0"/>
              <a:t>の一つの大きな要素である「ロジカルシンキング</a:t>
            </a:r>
            <a:r>
              <a:rPr lang="en-US" altLang="ja-JP" dirty="0"/>
              <a:t>(</a:t>
            </a:r>
            <a:r>
              <a:rPr lang="ja-JP" altLang="en-US" dirty="0"/>
              <a:t>論理的思考）」の向上をはかることを目的とします。 </a:t>
            </a:r>
            <a:r>
              <a:rPr lang="ja-JP" altLang="en-US" dirty="0" smtClean="0"/>
              <a:t>（シラバスより）</a:t>
            </a:r>
            <a:endParaRPr kumimoji="1" lang="ja-JP" altLang="en-US" dirty="0"/>
          </a:p>
        </p:txBody>
      </p:sp>
      <p:sp>
        <p:nvSpPr>
          <p:cNvPr id="4" name="スライド番号プレースホルダー 3"/>
          <p:cNvSpPr>
            <a:spLocks noGrp="1"/>
          </p:cNvSpPr>
          <p:nvPr>
            <p:ph type="sldNum" sz="quarter" idx="12"/>
          </p:nvPr>
        </p:nvSpPr>
        <p:spPr/>
        <p:txBody>
          <a:bodyPr/>
          <a:lstStyle/>
          <a:p>
            <a:fld id="{7F87158C-6179-449C-84D4-71490B26E59C}" type="slidenum">
              <a:rPr kumimoji="1" lang="ja-JP" altLang="en-US" smtClean="0"/>
              <a:pPr/>
              <a:t>5</a:t>
            </a:fld>
            <a:endParaRPr kumimoji="1" lang="ja-JP" altLang="en-US"/>
          </a:p>
        </p:txBody>
      </p:sp>
    </p:spTree>
    <p:extLst>
      <p:ext uri="{BB962C8B-B14F-4D97-AF65-F5344CB8AC3E}">
        <p14:creationId xmlns:p14="http://schemas.microsoft.com/office/powerpoint/2010/main" val="1746057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認知心理学</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認知心理学</a:t>
            </a:r>
            <a:r>
              <a:rPr kumimoji="1" lang="ja-JP" altLang="en-US" dirty="0" smtClean="0"/>
              <a:t>（</a:t>
            </a:r>
            <a:r>
              <a:rPr kumimoji="1" lang="en-US" altLang="ja-JP" dirty="0" smtClean="0"/>
              <a:t>cognitive psychology</a:t>
            </a:r>
            <a:r>
              <a:rPr kumimoji="1" lang="ja-JP" altLang="en-US" dirty="0" smtClean="0"/>
              <a:t>）とは？</a:t>
            </a:r>
            <a:endParaRPr kumimoji="1" lang="en-US" altLang="ja-JP" dirty="0" smtClean="0"/>
          </a:p>
          <a:p>
            <a:pPr lvl="1"/>
            <a:r>
              <a:rPr lang="ja-JP" altLang="en-US" u="sng" dirty="0"/>
              <a:t>人間の認知</a:t>
            </a:r>
            <a:r>
              <a:rPr lang="ja-JP" altLang="en-US" u="sng" dirty="0" smtClean="0"/>
              <a:t>機能に関する心理学</a:t>
            </a:r>
            <a:r>
              <a:rPr lang="ja-JP" altLang="en-US" dirty="0" smtClean="0"/>
              <a:t>．認知機能とは，広い意味で「わかる」こと．感覚・知覚，記憶，思考，問題解決，意思決定，・・・</a:t>
            </a:r>
            <a:endParaRPr lang="en-US" altLang="ja-JP" dirty="0" smtClean="0"/>
          </a:p>
          <a:p>
            <a:pPr lvl="1"/>
            <a:r>
              <a:rPr kumimoji="1" lang="ja-JP" altLang="en-US" u="sng" dirty="0"/>
              <a:t>情報処理アプローチ</a:t>
            </a:r>
            <a:r>
              <a:rPr kumimoji="1" lang="ja-JP" altLang="en-US" u="sng" dirty="0" smtClean="0"/>
              <a:t>を採用する</a:t>
            </a:r>
            <a:r>
              <a:rPr kumimoji="1" lang="ja-JP" altLang="en-US" dirty="0" smtClean="0"/>
              <a:t>．人間をコンピュータにたとえて理解する．環境からの情報の入力，内部での処理，出力（反応）という一連のプロセスを考える．</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6</a:t>
            </a:fld>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認知科学</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認知科学</a:t>
            </a:r>
            <a:r>
              <a:rPr lang="ja-JP" altLang="en-US" dirty="0"/>
              <a:t>（</a:t>
            </a:r>
            <a:r>
              <a:rPr lang="en-US" altLang="ja-JP" dirty="0"/>
              <a:t>cognitive </a:t>
            </a:r>
            <a:r>
              <a:rPr lang="en-US" altLang="ja-JP" dirty="0" smtClean="0"/>
              <a:t>science</a:t>
            </a:r>
            <a:r>
              <a:rPr lang="ja-JP" altLang="en-US" dirty="0" smtClean="0"/>
              <a:t>）</a:t>
            </a:r>
            <a:r>
              <a:rPr kumimoji="1" lang="ja-JP" altLang="en-US" dirty="0" smtClean="0"/>
              <a:t>とは？</a:t>
            </a:r>
            <a:endParaRPr kumimoji="1" lang="en-US" altLang="ja-JP" dirty="0" smtClean="0"/>
          </a:p>
          <a:p>
            <a:pPr lvl="1"/>
            <a:r>
              <a:rPr lang="ja-JP" altLang="en-US" dirty="0"/>
              <a:t>認知</a:t>
            </a:r>
            <a:r>
              <a:rPr lang="ja-JP" altLang="en-US" dirty="0" smtClean="0"/>
              <a:t>心理学を含む，学際的研究領域．他に，哲学，人類学，言語学，人工知能，神経科学，教育学を含む．</a:t>
            </a:r>
            <a:endParaRPr lang="en-US" altLang="ja-JP" dirty="0" smtClean="0"/>
          </a:p>
          <a:p>
            <a:pPr lvl="1"/>
            <a:r>
              <a:rPr lang="ja-JP" altLang="en-US" dirty="0" smtClean="0"/>
              <a:t>情報処理アプローチを採用する（認知心理学と同じ）</a:t>
            </a:r>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認知</a:t>
            </a:r>
            <a:r>
              <a:rPr kumimoji="1" lang="ja-JP" altLang="en-US" dirty="0" smtClean="0"/>
              <a:t>研究の歴史</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認知心理学あるいは認知科学は，どのように（どうして）誕生したのか？</a:t>
            </a:r>
            <a:endParaRPr lang="en-US" altLang="ja-JP" dirty="0" smtClean="0"/>
          </a:p>
          <a:p>
            <a:r>
              <a:rPr kumimoji="1" lang="ja-JP" altLang="en-US" dirty="0" smtClean="0"/>
              <a:t>人間の認知機能，特に，内的な思考プロセスについての関心は，非常に古くからある．</a:t>
            </a:r>
            <a:endParaRPr kumimoji="1" lang="en-US" altLang="ja-JP" dirty="0" smtClean="0"/>
          </a:p>
          <a:p>
            <a:pPr lvl="1"/>
            <a:r>
              <a:rPr lang="ja-JP" altLang="en-US" dirty="0" smtClean="0"/>
              <a:t>アリストテレスまでさかのぼる．</a:t>
            </a:r>
            <a:endParaRPr kumimoji="1" lang="en-US" altLang="ja-JP" dirty="0" smtClean="0"/>
          </a:p>
          <a:p>
            <a:r>
              <a:rPr lang="en-US" altLang="ja-JP" dirty="0" smtClean="0"/>
              <a:t>20</a:t>
            </a:r>
            <a:r>
              <a:rPr kumimoji="1" lang="ja-JP" altLang="en-US" dirty="0" smtClean="0"/>
              <a:t>世紀</a:t>
            </a:r>
            <a:r>
              <a:rPr kumimoji="1" lang="ja-JP" altLang="en-US" dirty="0"/>
              <a:t>初頭</a:t>
            </a:r>
            <a:r>
              <a:rPr kumimoji="1" lang="ja-JP" altLang="en-US" dirty="0" smtClean="0"/>
              <a:t>の「意識心理学」は，「</a:t>
            </a:r>
            <a:r>
              <a:rPr kumimoji="1" lang="ja-JP" altLang="en-US" u="sng" dirty="0" smtClean="0">
                <a:solidFill>
                  <a:srgbClr val="FF0000"/>
                </a:solidFill>
              </a:rPr>
              <a:t>内観法</a:t>
            </a:r>
            <a:r>
              <a:rPr kumimoji="1" lang="ja-JP" altLang="en-US" dirty="0" smtClean="0"/>
              <a:t>」（</a:t>
            </a:r>
            <a:r>
              <a:rPr kumimoji="1" lang="en-US" altLang="ja-JP" dirty="0" smtClean="0"/>
              <a:t>introspection</a:t>
            </a:r>
            <a:r>
              <a:rPr kumimoji="1" lang="ja-JP" altLang="en-US" dirty="0" smtClean="0"/>
              <a:t>）を用いて，人間の思考を研究した．（</a:t>
            </a:r>
            <a:r>
              <a:rPr lang="en-US" altLang="ja-JP" dirty="0" smtClean="0"/>
              <a:t>Wurzburg </a:t>
            </a:r>
            <a:r>
              <a:rPr lang="en-US" altLang="ja-JP" sz="2000" dirty="0" smtClean="0"/>
              <a:t>[</a:t>
            </a:r>
            <a:r>
              <a:rPr lang="ja-JP" altLang="en-US" sz="2000" dirty="0" smtClean="0"/>
              <a:t>ヴュルツブルグ</a:t>
            </a:r>
            <a:r>
              <a:rPr lang="en-US" altLang="ja-JP" sz="2000" dirty="0" smtClean="0"/>
              <a:t>] </a:t>
            </a:r>
            <a:r>
              <a:rPr lang="ja-JP" altLang="en-US" dirty="0" smtClean="0"/>
              <a:t>学派</a:t>
            </a:r>
            <a:r>
              <a:rPr kumimoji="1" lang="ja-JP" altLang="en-US" dirty="0" smtClean="0"/>
              <a:t>）</a:t>
            </a:r>
            <a:endParaRPr kumimoji="1" lang="en-US" altLang="ja-JP" dirty="0" smtClean="0"/>
          </a:p>
          <a:p>
            <a:pPr lvl="1"/>
            <a:r>
              <a:rPr lang="ja-JP" altLang="en-US" dirty="0" smtClean="0"/>
              <a:t>参考：実験心理学の誕生は</a:t>
            </a:r>
            <a:r>
              <a:rPr lang="en-US" altLang="ja-JP" dirty="0" smtClean="0"/>
              <a:t>1879</a:t>
            </a:r>
            <a:r>
              <a:rPr lang="ja-JP" altLang="en-US" dirty="0" smtClean="0"/>
              <a:t>年．ライプチヒ大学で </a:t>
            </a:r>
            <a:r>
              <a:rPr lang="en-US" altLang="ja-JP" dirty="0" smtClean="0"/>
              <a:t>Wundt</a:t>
            </a:r>
            <a:r>
              <a:rPr lang="ja-JP" altLang="en-US" dirty="0" smtClean="0"/>
              <a:t> </a:t>
            </a:r>
            <a:r>
              <a:rPr lang="en-US" altLang="ja-JP" sz="2200" dirty="0" smtClean="0"/>
              <a:t>[</a:t>
            </a:r>
            <a:r>
              <a:rPr lang="ja-JP" altLang="en-US" sz="2200" dirty="0" smtClean="0"/>
              <a:t>ヴント</a:t>
            </a:r>
            <a:r>
              <a:rPr lang="en-US" altLang="ja-JP" sz="2200" dirty="0" smtClean="0"/>
              <a:t>] </a:t>
            </a:r>
            <a:r>
              <a:rPr lang="ja-JP" altLang="en-US" dirty="0" smtClean="0"/>
              <a:t>による．</a:t>
            </a:r>
            <a:endParaRPr lang="en-US" altLang="ja-JP" dirty="0" smtClean="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内観法による思考研究</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被験者に問いを与え，反応を引き出したあと，どのようにしてその反応が出てきたのかを振り返って報告してもらう．</a:t>
            </a:r>
            <a:endParaRPr kumimoji="1" lang="en-US" altLang="ja-JP" dirty="0" smtClean="0"/>
          </a:p>
          <a:p>
            <a:r>
              <a:rPr lang="ja-JP" altLang="en-US" dirty="0" smtClean="0"/>
              <a:t>例</a:t>
            </a:r>
            <a:endParaRPr lang="en-US" altLang="ja-JP" dirty="0" smtClean="0"/>
          </a:p>
          <a:p>
            <a:pPr lvl="1"/>
            <a:r>
              <a:rPr kumimoji="1" lang="ja-JP" altLang="en-US" dirty="0" smtClean="0"/>
              <a:t>質問：</a:t>
            </a:r>
            <a:r>
              <a:rPr kumimoji="1" lang="en-US" altLang="ja-JP" dirty="0" smtClean="0"/>
              <a:t>Bite. Cause?</a:t>
            </a:r>
          </a:p>
          <a:p>
            <a:pPr lvl="1"/>
            <a:r>
              <a:rPr kumimoji="1" lang="ja-JP" altLang="en-US" dirty="0" smtClean="0"/>
              <a:t>内観：</a:t>
            </a:r>
            <a:r>
              <a:rPr kumimoji="1" lang="en-US" altLang="ja-JP" dirty="0" smtClean="0"/>
              <a:t>As soon as I had read the words the search was on. I had also had a picture of a leg with wound on it and saw nothing else. Then ‘dog’ came to me in the form of an idea, with the consciousness: dogs bite. </a:t>
            </a:r>
          </a:p>
          <a:p>
            <a:endParaRPr kumimoji="1" lang="ja-JP" altLang="en-US" dirty="0"/>
          </a:p>
        </p:txBody>
      </p:sp>
      <p:sp>
        <p:nvSpPr>
          <p:cNvPr id="4" name="スライド番号プレースホルダ 3"/>
          <p:cNvSpPr>
            <a:spLocks noGrp="1"/>
          </p:cNvSpPr>
          <p:nvPr>
            <p:ph type="sldNum" sz="quarter" idx="12"/>
          </p:nvPr>
        </p:nvSpPr>
        <p:spPr/>
        <p:txBody>
          <a:bodyPr/>
          <a:lstStyle/>
          <a:p>
            <a:fld id="{7F87158C-6179-449C-84D4-71490B26E59C}"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TotalTime>
  <Words>3478</Words>
  <Application>Microsoft Office PowerPoint</Application>
  <PresentationFormat>画面に合わせる (4:3)</PresentationFormat>
  <Paragraphs>236</Paragraphs>
  <Slides>44</Slides>
  <Notes>3</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44</vt:i4>
      </vt:variant>
    </vt:vector>
  </HeadingPairs>
  <TitlesOfParts>
    <vt:vector size="50" baseType="lpstr">
      <vt:lpstr>ＭＳ Ｐゴシック</vt:lpstr>
      <vt:lpstr>Arial</vt:lpstr>
      <vt:lpstr>Calibri</vt:lpstr>
      <vt:lpstr>Times New Roman</vt:lpstr>
      <vt:lpstr>Office テーマ</vt:lpstr>
      <vt:lpstr>数式</vt:lpstr>
      <vt:lpstr>人間科学概論 第13回：心理学と教科教育の融合</vt:lpstr>
      <vt:lpstr>今日の学習</vt:lpstr>
      <vt:lpstr>PowerPoint プレゼンテーション</vt:lpstr>
      <vt:lpstr>質問１</vt:lpstr>
      <vt:lpstr>質問２</vt:lpstr>
      <vt:lpstr>認知心理学</vt:lpstr>
      <vt:lpstr>認知科学</vt:lpstr>
      <vt:lpstr>認知研究の歴史</vt:lpstr>
      <vt:lpstr>内観法による思考研究</vt:lpstr>
      <vt:lpstr>内観法への批判</vt:lpstr>
      <vt:lpstr>行動主義</vt:lpstr>
      <vt:lpstr>古典的条件づけ</vt:lpstr>
      <vt:lpstr>行動主義への不満</vt:lpstr>
      <vt:lpstr>認知心理学・認知科学の誕生</vt:lpstr>
      <vt:lpstr>教育への貢献</vt:lpstr>
      <vt:lpstr>「できる人」とは？</vt:lpstr>
      <vt:lpstr>教育内容・目標の４つの考え方</vt:lpstr>
      <vt:lpstr>１．形式陶冶</vt:lpstr>
      <vt:lpstr>学習の転移</vt:lpstr>
      <vt:lpstr>形式陶冶の否定</vt:lpstr>
      <vt:lpstr>ソーンダイクの研究</vt:lpstr>
      <vt:lpstr>形式陶冶の否定</vt:lpstr>
      <vt:lpstr>２．弱い方法</vt:lpstr>
      <vt:lpstr>問題解決とは何か</vt:lpstr>
      <vt:lpstr>手段―目標分析</vt:lpstr>
      <vt:lpstr>例題：ハノイの塔</vt:lpstr>
      <vt:lpstr>PowerPoint プレゼンテーション</vt:lpstr>
      <vt:lpstr>PowerPoint プレゼンテーション</vt:lpstr>
      <vt:lpstr>手段―目標分析の挫折</vt:lpstr>
      <vt:lpstr>熟達者と初心者の比較</vt:lpstr>
      <vt:lpstr>物理の初心者と熟達者</vt:lpstr>
      <vt:lpstr>３．領域固有の知識</vt:lpstr>
      <vt:lpstr>PowerPoint プレゼンテーション</vt:lpstr>
      <vt:lpstr>問題解決に必要な知識</vt:lpstr>
      <vt:lpstr>４．メタ認知・学習方略</vt:lpstr>
      <vt:lpstr>知的な初心者</vt:lpstr>
      <vt:lpstr>メタ認知・学習方略の教育</vt:lpstr>
      <vt:lpstr>教育内容・目標の４つの考え方</vt:lpstr>
      <vt:lpstr>認知心理学・認知科学が支持する 教育内容・目標</vt:lpstr>
      <vt:lpstr>社会情報学部で</vt:lpstr>
      <vt:lpstr>質問１（再質問）</vt:lpstr>
      <vt:lpstr>質問２（再質問）</vt:lpstr>
      <vt:lpstr>PowerPoint プレゼンテーション</vt:lpstr>
      <vt:lpstr>小テスト（2011年度まで使用）</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人間科学概論：心理学と教科教育の融合</dc:title>
  <dc:creator>Atsushi TERAO</dc:creator>
  <cp:lastModifiedBy>寺尾敦</cp:lastModifiedBy>
  <cp:revision>119</cp:revision>
  <dcterms:created xsi:type="dcterms:W3CDTF">2009-11-09T17:56:51Z</dcterms:created>
  <dcterms:modified xsi:type="dcterms:W3CDTF">2018-02-12T03:52:15Z</dcterms:modified>
</cp:coreProperties>
</file>