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61" r:id="rId4"/>
    <p:sldId id="262" r:id="rId5"/>
    <p:sldId id="265" r:id="rId6"/>
    <p:sldId id="293" r:id="rId7"/>
    <p:sldId id="284" r:id="rId8"/>
    <p:sldId id="266" r:id="rId9"/>
    <p:sldId id="264" r:id="rId10"/>
    <p:sldId id="294" r:id="rId11"/>
    <p:sldId id="295" r:id="rId12"/>
    <p:sldId id="291" r:id="rId13"/>
    <p:sldId id="292" r:id="rId14"/>
    <p:sldId id="260" r:id="rId15"/>
    <p:sldId id="267" r:id="rId16"/>
    <p:sldId id="268" r:id="rId17"/>
    <p:sldId id="269" r:id="rId18"/>
    <p:sldId id="270" r:id="rId19"/>
    <p:sldId id="271" r:id="rId20"/>
    <p:sldId id="263" r:id="rId21"/>
    <p:sldId id="287" r:id="rId22"/>
    <p:sldId id="272" r:id="rId23"/>
    <p:sldId id="274" r:id="rId24"/>
    <p:sldId id="276" r:id="rId25"/>
    <p:sldId id="279" r:id="rId26"/>
    <p:sldId id="277" r:id="rId27"/>
    <p:sldId id="275" r:id="rId28"/>
    <p:sldId id="278" r:id="rId29"/>
    <p:sldId id="280" r:id="rId30"/>
    <p:sldId id="285" r:id="rId31"/>
    <p:sldId id="258" r:id="rId32"/>
    <p:sldId id="288" r:id="rId33"/>
    <p:sldId id="259" r:id="rId34"/>
    <p:sldId id="281" r:id="rId35"/>
    <p:sldId id="298" r:id="rId36"/>
    <p:sldId id="282" r:id="rId37"/>
    <p:sldId id="297" r:id="rId38"/>
    <p:sldId id="283" r:id="rId3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0AFE22B9-500D-4DEF-9EC5-E0BD9F13B7C0}" type="datetimeFigureOut">
              <a:rPr kumimoji="1" lang="ja-JP" altLang="en-US" smtClean="0"/>
              <a:pPr/>
              <a:t>2013/10/28</a:t>
            </a:fld>
            <a:endParaRPr kumimoji="1" lang="ja-JP" altLang="en-US"/>
          </a:p>
        </p:txBody>
      </p:sp>
      <p:sp>
        <p:nvSpPr>
          <p:cNvPr id="4" name="フッター プレースホル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6B5D0F56-E2FE-4738-8339-41E03C857F1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12CE4B6A-BC0F-454C-8AEE-92D25411B649}" type="datetimeFigureOut">
              <a:rPr kumimoji="1" lang="ja-JP" altLang="en-US" smtClean="0"/>
              <a:pPr/>
              <a:t>2013/10/28</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D01D015-9714-4B98-AB0E-57A2D283AF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放出された陽電子は周囲の電子と衝突して消滅．このとき，一定のエネルギーを持つ放射線が放出されるので，これを検出する．</a:t>
            </a:r>
            <a:endParaRPr kumimoji="1" lang="ja-JP" altLang="en-US" dirty="0"/>
          </a:p>
        </p:txBody>
      </p:sp>
      <p:sp>
        <p:nvSpPr>
          <p:cNvPr id="4" name="スライド番号プレースホルダ 3"/>
          <p:cNvSpPr>
            <a:spLocks noGrp="1"/>
          </p:cNvSpPr>
          <p:nvPr>
            <p:ph type="sldNum" sz="quarter" idx="10"/>
          </p:nvPr>
        </p:nvSpPr>
        <p:spPr/>
        <p:txBody>
          <a:bodyPr/>
          <a:lstStyle/>
          <a:p>
            <a:fld id="{3D01D015-9714-4B98-AB0E-57A2D283AFD7}" type="slidenum">
              <a:rPr kumimoji="1" lang="ja-JP" altLang="en-US" smtClean="0"/>
              <a:pPr/>
              <a:t>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62564C1-4B71-429F-8A0E-BA6573C678ED}" type="datetime1">
              <a:rPr kumimoji="1" lang="ja-JP" altLang="en-US" smtClean="0"/>
              <a:pPr/>
              <a:t>2013/10/28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DD8E2E1-43B8-4D74-B248-93ABD0233DE0}" type="datetime1">
              <a:rPr kumimoji="1" lang="ja-JP" altLang="en-US" smtClean="0"/>
              <a:pPr/>
              <a:t>2013/10/28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6AEAFC-FC7B-459D-B06E-14ECAA1362CE}" type="datetime1">
              <a:rPr kumimoji="1" lang="ja-JP" altLang="en-US" smtClean="0"/>
              <a:pPr/>
              <a:t>2013/10/28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701B0EE-9F72-4118-8E68-B20D84E0FC85}" type="datetime1">
              <a:rPr kumimoji="1" lang="ja-JP" altLang="en-US" smtClean="0"/>
              <a:pPr/>
              <a:t>2013/10/28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30B1B37-B6D3-4042-99C0-63776C7EB4A4}" type="datetime1">
              <a:rPr kumimoji="1" lang="ja-JP" altLang="en-US" smtClean="0"/>
              <a:pPr/>
              <a:t>2013/10/28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68FD977-0CBB-4A59-AC52-CF50139655F2}" type="datetime1">
              <a:rPr kumimoji="1" lang="ja-JP" altLang="en-US" smtClean="0"/>
              <a:pPr/>
              <a:t>2013/10/28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8AB5505-1322-403D-B5E8-831C0145DA16}" type="datetime1">
              <a:rPr kumimoji="1" lang="ja-JP" altLang="en-US" smtClean="0"/>
              <a:pPr/>
              <a:t>2013/10/28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9C9ACDD-E93E-41E9-9C90-05BD499E8397}" type="datetime1">
              <a:rPr kumimoji="1" lang="ja-JP" altLang="en-US" smtClean="0"/>
              <a:pPr/>
              <a:t>2013/10/28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80DEDCE-14DE-47AE-95AC-44A11BDC0827}" type="datetime1">
              <a:rPr kumimoji="1" lang="ja-JP" altLang="en-US" smtClean="0"/>
              <a:pPr/>
              <a:t>2013/10/28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DEEBA1-4BCF-40B0-B56C-D59EF9F12031}" type="datetime1">
              <a:rPr kumimoji="1" lang="ja-JP" altLang="en-US" smtClean="0"/>
              <a:pPr/>
              <a:t>2013/10/28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14CC3DA-B8C9-444F-8B66-D6B8EDE218FC}" type="datetime1">
              <a:rPr kumimoji="1" lang="ja-JP" altLang="en-US" smtClean="0"/>
              <a:pPr/>
              <a:t>2013/10/28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EE124AE-617B-480E-96DC-58DFA952F66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DF806-D3CC-4136-92DC-4A5C858C9149}" type="datetime1">
              <a:rPr kumimoji="1" lang="ja-JP" altLang="en-US" smtClean="0"/>
              <a:pPr/>
              <a:t>2013/10/28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124AE-617B-480E-96DC-58DFA952F66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人間科学概論</a:t>
            </a:r>
            <a:r>
              <a:rPr kumimoji="1" lang="en-US" altLang="ja-JP" dirty="0" smtClean="0"/>
              <a:t/>
            </a:r>
            <a:br>
              <a:rPr kumimoji="1" lang="en-US" altLang="ja-JP" dirty="0" smtClean="0"/>
            </a:br>
            <a:r>
              <a:rPr kumimoji="1" lang="ja-JP" altLang="en-US" dirty="0" smtClean="0"/>
              <a:t>第５回：</a:t>
            </a:r>
            <a:r>
              <a:rPr lang="ja-JP" altLang="en-US" dirty="0" smtClean="0"/>
              <a:t>心理学</a:t>
            </a:r>
            <a:r>
              <a:rPr lang="ja-JP" altLang="en-US" dirty="0" smtClean="0"/>
              <a:t>と脳科学の融合</a:t>
            </a:r>
            <a:endParaRPr kumimoji="1" lang="ja-JP" altLang="en-US" dirty="0"/>
          </a:p>
        </p:txBody>
      </p:sp>
      <p:sp>
        <p:nvSpPr>
          <p:cNvPr id="3" name="サブタイトル 2"/>
          <p:cNvSpPr>
            <a:spLocks noGrp="1"/>
          </p:cNvSpPr>
          <p:nvPr>
            <p:ph type="subTitle" idx="1"/>
          </p:nvPr>
        </p:nvSpPr>
        <p:spPr/>
        <p:txBody>
          <a:bodyPr/>
          <a:lstStyle/>
          <a:p>
            <a:r>
              <a:rPr lang="ja-JP" altLang="en-US" dirty="0" smtClean="0"/>
              <a:t>寺尾 敦</a:t>
            </a:r>
            <a:endParaRPr lang="en-US" altLang="ja-JP" dirty="0" smtClean="0"/>
          </a:p>
          <a:p>
            <a:r>
              <a:rPr lang="en-US" altLang="ja-JP" dirty="0" smtClean="0"/>
              <a:t>atsushi@si.aoyama.ac.jp</a:t>
            </a:r>
          </a:p>
          <a:p>
            <a:r>
              <a:rPr lang="en-US" altLang="ja-JP" dirty="0" smtClean="0"/>
              <a:t>Twitter: @</a:t>
            </a:r>
            <a:r>
              <a:rPr lang="en-US" altLang="ja-JP" dirty="0" err="1" smtClean="0"/>
              <a:t>aterao</a:t>
            </a:r>
            <a:endParaRPr lang="ja-JP" altLang="en-US"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ja-JP" altLang="en-US" dirty="0" smtClean="0"/>
              <a:t>言語性</a:t>
            </a:r>
            <a:r>
              <a:rPr kumimoji="1" lang="en-US" altLang="ja-JP" dirty="0" smtClean="0"/>
              <a:t>IQ</a:t>
            </a:r>
            <a:r>
              <a:rPr kumimoji="1" lang="ja-JP" altLang="en-US" dirty="0" smtClean="0"/>
              <a:t>の変化と相関する領域</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10</a:t>
            </a:fld>
            <a:endParaRPr kumimoji="1" lang="ja-JP" altLang="en-US" dirty="0"/>
          </a:p>
        </p:txBody>
      </p:sp>
      <p:pic>
        <p:nvPicPr>
          <p:cNvPr id="1026" name="Picture 2"/>
          <p:cNvPicPr>
            <a:picLocks noChangeAspect="1" noChangeArrowheads="1"/>
          </p:cNvPicPr>
          <p:nvPr/>
        </p:nvPicPr>
        <p:blipFill>
          <a:blip r:embed="rId2"/>
          <a:srcRect/>
          <a:stretch>
            <a:fillRect/>
          </a:stretch>
        </p:blipFill>
        <p:spPr bwMode="auto">
          <a:xfrm>
            <a:off x="428596" y="1571612"/>
            <a:ext cx="8428067" cy="4658928"/>
          </a:xfrm>
          <a:prstGeom prst="rect">
            <a:avLst/>
          </a:prstGeom>
          <a:noFill/>
          <a:ln w="9525">
            <a:noFill/>
            <a:miter lim="800000"/>
            <a:headEnd/>
            <a:tailEnd/>
          </a:ln>
          <a:effectLst/>
        </p:spPr>
      </p:pic>
      <p:sp>
        <p:nvSpPr>
          <p:cNvPr id="8" name="Text Box 4"/>
          <p:cNvSpPr txBox="1">
            <a:spLocks noChangeArrowheads="1"/>
          </p:cNvSpPr>
          <p:nvPr/>
        </p:nvSpPr>
        <p:spPr bwMode="auto">
          <a:xfrm>
            <a:off x="428596" y="6286520"/>
            <a:ext cx="7620000" cy="276999"/>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dirty="0"/>
              <a:t>S </a:t>
            </a:r>
            <a:r>
              <a:rPr lang="en-GB" dirty="0" err="1"/>
              <a:t>Ramsden</a:t>
            </a:r>
            <a:r>
              <a:rPr lang="en-GB" dirty="0"/>
              <a:t> </a:t>
            </a:r>
            <a:r>
              <a:rPr lang="en-GB" i="1" dirty="0"/>
              <a:t>et al</a:t>
            </a:r>
            <a:r>
              <a:rPr lang="en-GB" dirty="0"/>
              <a:t>. </a:t>
            </a:r>
            <a:r>
              <a:rPr lang="en-GB" i="1" dirty="0"/>
              <a:t>Nature</a:t>
            </a:r>
            <a:r>
              <a:rPr lang="en-GB" dirty="0"/>
              <a:t> </a:t>
            </a:r>
            <a:r>
              <a:rPr lang="en-GB" dirty="0" smtClean="0"/>
              <a:t> </a:t>
            </a:r>
            <a:r>
              <a:rPr lang="en-GB" dirty="0"/>
              <a:t>(2011) doi:10.1038/nature10514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6EE124AE-617B-480E-96DC-58DFA952F663}" type="slidenum">
              <a:rPr kumimoji="1" lang="ja-JP" altLang="en-US" smtClean="0"/>
              <a:pPr/>
              <a:t>11</a:t>
            </a:fld>
            <a:endParaRPr kumimoji="1" lang="ja-JP" altLang="en-US"/>
          </a:p>
        </p:txBody>
      </p:sp>
      <p:pic>
        <p:nvPicPr>
          <p:cNvPr id="2050" name="Picture 2"/>
          <p:cNvPicPr>
            <a:picLocks noChangeAspect="1" noChangeArrowheads="1"/>
          </p:cNvPicPr>
          <p:nvPr/>
        </p:nvPicPr>
        <p:blipFill>
          <a:blip r:embed="rId2"/>
          <a:srcRect/>
          <a:stretch>
            <a:fillRect/>
          </a:stretch>
        </p:blipFill>
        <p:spPr bwMode="auto">
          <a:xfrm>
            <a:off x="285720" y="1500174"/>
            <a:ext cx="8570913" cy="4476750"/>
          </a:xfrm>
          <a:prstGeom prst="rect">
            <a:avLst/>
          </a:prstGeom>
          <a:noFill/>
          <a:ln w="9525">
            <a:noFill/>
            <a:miter lim="800000"/>
            <a:headEnd/>
            <a:tailEnd/>
          </a:ln>
          <a:effectLst/>
        </p:spPr>
      </p:pic>
      <p:sp>
        <p:nvSpPr>
          <p:cNvPr id="5" name="Text Box 4"/>
          <p:cNvSpPr txBox="1">
            <a:spLocks noChangeArrowheads="1"/>
          </p:cNvSpPr>
          <p:nvPr/>
        </p:nvSpPr>
        <p:spPr bwMode="auto">
          <a:xfrm>
            <a:off x="428596" y="6000768"/>
            <a:ext cx="7620000" cy="276999"/>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dirty="0"/>
              <a:t>S </a:t>
            </a:r>
            <a:r>
              <a:rPr lang="en-GB" dirty="0" err="1"/>
              <a:t>Ramsden</a:t>
            </a:r>
            <a:r>
              <a:rPr lang="en-GB" dirty="0"/>
              <a:t> </a:t>
            </a:r>
            <a:r>
              <a:rPr lang="en-GB" i="1" dirty="0"/>
              <a:t>et al</a:t>
            </a:r>
            <a:r>
              <a:rPr lang="en-GB" dirty="0"/>
              <a:t>. </a:t>
            </a:r>
            <a:r>
              <a:rPr lang="en-GB" i="1" dirty="0"/>
              <a:t>Nature</a:t>
            </a:r>
            <a:r>
              <a:rPr lang="en-GB" dirty="0"/>
              <a:t> </a:t>
            </a:r>
            <a:r>
              <a:rPr lang="en-GB" dirty="0" smtClean="0"/>
              <a:t>(</a:t>
            </a:r>
            <a:r>
              <a:rPr lang="en-GB" dirty="0"/>
              <a:t>2011) doi:10.1038/nature10514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非言語性</a:t>
            </a:r>
            <a:r>
              <a:rPr lang="en-US" altLang="ja-JP" dirty="0" smtClean="0"/>
              <a:t>IQ</a:t>
            </a:r>
            <a:r>
              <a:rPr lang="ja-JP" altLang="en-US" dirty="0" smtClean="0"/>
              <a:t>の変化と相関する領域</a:t>
            </a:r>
            <a:endParaRPr kumimoji="1" lang="ja-JP" altLang="en-US" dirty="0"/>
          </a:p>
        </p:txBody>
      </p:sp>
      <p:sp>
        <p:nvSpPr>
          <p:cNvPr id="3" name="スライド番号プレースホルダ 2"/>
          <p:cNvSpPr>
            <a:spLocks noGrp="1"/>
          </p:cNvSpPr>
          <p:nvPr>
            <p:ph type="sldNum" sz="quarter" idx="12"/>
          </p:nvPr>
        </p:nvSpPr>
        <p:spPr/>
        <p:txBody>
          <a:bodyPr/>
          <a:lstStyle/>
          <a:p>
            <a:fld id="{6EE124AE-617B-480E-96DC-58DFA952F663}" type="slidenum">
              <a:rPr kumimoji="1" lang="ja-JP" altLang="en-US" smtClean="0"/>
              <a:pPr/>
              <a:t>12</a:t>
            </a:fld>
            <a:endParaRPr kumimoji="1" lang="ja-JP" altLang="en-US"/>
          </a:p>
        </p:txBody>
      </p:sp>
      <p:pic>
        <p:nvPicPr>
          <p:cNvPr id="3074" name="Picture 2"/>
          <p:cNvPicPr>
            <a:picLocks noChangeAspect="1" noChangeArrowheads="1"/>
          </p:cNvPicPr>
          <p:nvPr/>
        </p:nvPicPr>
        <p:blipFill>
          <a:blip r:embed="rId2"/>
          <a:srcRect/>
          <a:stretch>
            <a:fillRect/>
          </a:stretch>
        </p:blipFill>
        <p:spPr bwMode="auto">
          <a:xfrm>
            <a:off x="428596" y="1428736"/>
            <a:ext cx="8377531" cy="4768632"/>
          </a:xfrm>
          <a:prstGeom prst="rect">
            <a:avLst/>
          </a:prstGeom>
          <a:noFill/>
          <a:ln w="9525">
            <a:noFill/>
            <a:miter lim="800000"/>
            <a:headEnd/>
            <a:tailEnd/>
          </a:ln>
          <a:effectLst/>
        </p:spPr>
      </p:pic>
      <p:sp>
        <p:nvSpPr>
          <p:cNvPr id="5" name="Text Box 4"/>
          <p:cNvSpPr txBox="1">
            <a:spLocks noChangeArrowheads="1"/>
          </p:cNvSpPr>
          <p:nvPr/>
        </p:nvSpPr>
        <p:spPr bwMode="auto">
          <a:xfrm>
            <a:off x="428596" y="6286520"/>
            <a:ext cx="7620000" cy="276999"/>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dirty="0"/>
              <a:t>S </a:t>
            </a:r>
            <a:r>
              <a:rPr lang="en-GB" dirty="0" err="1"/>
              <a:t>Ramsden</a:t>
            </a:r>
            <a:r>
              <a:rPr lang="en-GB" dirty="0"/>
              <a:t> </a:t>
            </a:r>
            <a:r>
              <a:rPr lang="en-GB" i="1" dirty="0"/>
              <a:t>et al</a:t>
            </a:r>
            <a:r>
              <a:rPr lang="en-GB" dirty="0"/>
              <a:t>. </a:t>
            </a:r>
            <a:r>
              <a:rPr lang="en-GB" i="1" dirty="0"/>
              <a:t>Nature</a:t>
            </a:r>
            <a:r>
              <a:rPr lang="en-GB" dirty="0"/>
              <a:t> </a:t>
            </a:r>
            <a:r>
              <a:rPr lang="en-GB" dirty="0" smtClean="0"/>
              <a:t> </a:t>
            </a:r>
            <a:r>
              <a:rPr lang="en-GB" dirty="0"/>
              <a:t>(2011) doi:10.1038/nature10514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6EE124AE-617B-480E-96DC-58DFA952F663}" type="slidenum">
              <a:rPr kumimoji="1" lang="ja-JP" altLang="en-US" smtClean="0"/>
              <a:pPr/>
              <a:t>13</a:t>
            </a:fld>
            <a:endParaRPr kumimoji="1" lang="ja-JP" altLang="en-US"/>
          </a:p>
        </p:txBody>
      </p:sp>
      <p:pic>
        <p:nvPicPr>
          <p:cNvPr id="4098" name="Picture 2"/>
          <p:cNvPicPr>
            <a:picLocks noChangeAspect="1" noChangeArrowheads="1"/>
          </p:cNvPicPr>
          <p:nvPr/>
        </p:nvPicPr>
        <p:blipFill>
          <a:blip r:embed="rId2"/>
          <a:srcRect/>
          <a:stretch>
            <a:fillRect/>
          </a:stretch>
        </p:blipFill>
        <p:spPr bwMode="auto">
          <a:xfrm>
            <a:off x="309563" y="1304925"/>
            <a:ext cx="8523287" cy="42481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fMRI</a:t>
            </a:r>
            <a:r>
              <a:rPr kumimoji="1" lang="ja-JP" altLang="en-US" dirty="0" smtClean="0"/>
              <a:t>研究</a:t>
            </a:r>
            <a:r>
              <a:rPr lang="ja-JP" altLang="en-US" dirty="0" smtClean="0"/>
              <a:t>での基本的関心</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性質が</a:t>
            </a:r>
            <a:r>
              <a:rPr lang="ja-JP" altLang="en-US" dirty="0" smtClean="0"/>
              <a:t>よくわかっている</a:t>
            </a:r>
            <a:r>
              <a:rPr lang="ja-JP" altLang="en-US" dirty="0"/>
              <a:t>課題</a:t>
            </a:r>
            <a:r>
              <a:rPr lang="ja-JP" altLang="en-US" dirty="0" smtClean="0"/>
              <a:t>を遂行しているときの脳活動を観察し，</a:t>
            </a:r>
            <a:r>
              <a:rPr lang="ja-JP" altLang="en-US" dirty="0"/>
              <a:t>ある特定の機能は脳のどこで行われているのか</a:t>
            </a:r>
            <a:r>
              <a:rPr lang="ja-JP" altLang="en-US" dirty="0" smtClean="0"/>
              <a:t>を知る．</a:t>
            </a:r>
            <a:endParaRPr lang="en-US" altLang="ja-JP" dirty="0"/>
          </a:p>
          <a:p>
            <a:pPr lvl="1"/>
            <a:r>
              <a:rPr lang="ja-JP" altLang="en-US" dirty="0" smtClean="0"/>
              <a:t>簡単な例：右手の開閉</a:t>
            </a:r>
            <a:endParaRPr lang="en-US" altLang="ja-JP" dirty="0" smtClean="0"/>
          </a:p>
          <a:p>
            <a:pPr lvl="1"/>
            <a:r>
              <a:rPr lang="ja-JP" altLang="en-US" dirty="0" smtClean="0"/>
              <a:t>古典的知見は脳損傷患者から得られた</a:t>
            </a:r>
            <a:endParaRPr lang="en-US" altLang="ja-JP" dirty="0" smtClean="0"/>
          </a:p>
          <a:p>
            <a:r>
              <a:rPr kumimoji="1" lang="ja-JP" altLang="en-US" dirty="0" smtClean="0"/>
              <a:t>機能がよくわかっている（実際は，「ある程度わかっている」）脳部位の活動を観察することにより，特定の課題の性質を明らかにする．</a:t>
            </a:r>
            <a:endParaRPr kumimoji="1" lang="en-US" altLang="ja-JP" dirty="0" smtClean="0"/>
          </a:p>
          <a:p>
            <a:pPr lvl="1"/>
            <a:r>
              <a:rPr lang="en-US" altLang="ja-JP" dirty="0" err="1" smtClean="0"/>
              <a:t>Dehaene</a:t>
            </a:r>
            <a:r>
              <a:rPr lang="en-US" altLang="ja-JP" dirty="0" smtClean="0"/>
              <a:t> </a:t>
            </a:r>
            <a:r>
              <a:rPr lang="ja-JP" altLang="en-US" dirty="0" smtClean="0"/>
              <a:t>ら </a:t>
            </a:r>
            <a:r>
              <a:rPr lang="en-US" altLang="ja-JP" dirty="0" smtClean="0"/>
              <a:t>(1999) </a:t>
            </a:r>
            <a:r>
              <a:rPr lang="ja-JP" altLang="en-US" dirty="0" smtClean="0"/>
              <a:t>の研究を紹介</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右手の開閉実験</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20 </a:t>
            </a:r>
            <a:r>
              <a:rPr lang="ja-JP" altLang="en-US" dirty="0" smtClean="0"/>
              <a:t>秒の安静に続いて </a:t>
            </a:r>
            <a:r>
              <a:rPr lang="en-US" altLang="ja-JP" dirty="0" smtClean="0"/>
              <a:t>20 </a:t>
            </a:r>
            <a:r>
              <a:rPr lang="ja-JP" altLang="en-US" dirty="0" smtClean="0"/>
              <a:t>秒間右手を握ったり開いたりするという行動を３回繰り返した．</a:t>
            </a:r>
            <a:endParaRPr lang="en-US" altLang="ja-JP" dirty="0" smtClean="0"/>
          </a:p>
          <a:p>
            <a:r>
              <a:rPr kumimoji="1" lang="ja-JP" altLang="en-US" dirty="0" smtClean="0"/>
              <a:t>この運動に関与している脳部位はどこか？</a:t>
            </a:r>
            <a:endParaRPr kumimoji="1" lang="en-US" altLang="ja-JP" dirty="0" smtClean="0"/>
          </a:p>
          <a:p>
            <a:pPr lvl="1"/>
            <a:r>
              <a:rPr lang="ja-JP" altLang="en-US" dirty="0"/>
              <a:t>実際に</a:t>
            </a:r>
            <a:r>
              <a:rPr lang="ja-JP" altLang="en-US" dirty="0" smtClean="0"/>
              <a:t>は，</a:t>
            </a:r>
            <a:r>
              <a:rPr lang="en-US" altLang="ja-JP" dirty="0" err="1" smtClean="0"/>
              <a:t>fMRI</a:t>
            </a:r>
            <a:r>
              <a:rPr lang="en-US" altLang="ja-JP" dirty="0" smtClean="0"/>
              <a:t> </a:t>
            </a:r>
            <a:r>
              <a:rPr lang="ja-JP" altLang="en-US" dirty="0" smtClean="0"/>
              <a:t>が登場するよりずっと以前からわかっている．</a:t>
            </a:r>
            <a:endParaRPr lang="en-US" altLang="ja-JP" dirty="0" smtClean="0"/>
          </a:p>
          <a:p>
            <a:r>
              <a:rPr kumimoji="1" lang="ja-JP" altLang="en-US" dirty="0"/>
              <a:t>機能画像</a:t>
            </a:r>
            <a:r>
              <a:rPr kumimoji="1" lang="ja-JP" altLang="en-US" dirty="0" smtClean="0"/>
              <a:t>は，３秒ごとに１ボリューム（脳全体）を撮像．１ボリュームは１６スライス．</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15</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fMRI</a:t>
            </a:r>
            <a:r>
              <a:rPr kumimoji="1" lang="ja-JP" altLang="en-US" dirty="0" smtClean="0"/>
              <a:t>のデータ処理</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前処理</a:t>
            </a:r>
            <a:endParaRPr kumimoji="1" lang="en-US" altLang="ja-JP" dirty="0" smtClean="0"/>
          </a:p>
          <a:p>
            <a:pPr lvl="1"/>
            <a:r>
              <a:rPr lang="ja-JP" altLang="en-US" dirty="0"/>
              <a:t>動きの補正</a:t>
            </a:r>
            <a:r>
              <a:rPr lang="ja-JP" altLang="en-US" dirty="0" smtClean="0"/>
              <a:t>や，空間的なノイズ除去など</a:t>
            </a:r>
            <a:endParaRPr kumimoji="1" lang="en-US" altLang="ja-JP" dirty="0" smtClean="0"/>
          </a:p>
          <a:p>
            <a:r>
              <a:rPr lang="ja-JP" altLang="en-US" dirty="0"/>
              <a:t>個人レベルでの</a:t>
            </a:r>
            <a:r>
              <a:rPr lang="ja-JP" altLang="en-US" dirty="0" smtClean="0"/>
              <a:t>解析</a:t>
            </a:r>
            <a:endParaRPr lang="en-US" altLang="ja-JP" dirty="0" smtClean="0"/>
          </a:p>
          <a:p>
            <a:pPr lvl="1"/>
            <a:r>
              <a:rPr lang="ja-JP" altLang="en-US" dirty="0" smtClean="0"/>
              <a:t>撮像領域全体を，非常に小さな立方体に分ける．これら小領域をボクセル（</a:t>
            </a:r>
            <a:r>
              <a:rPr lang="en-US" altLang="ja-JP" dirty="0" err="1" smtClean="0"/>
              <a:t>voxel</a:t>
            </a:r>
            <a:r>
              <a:rPr lang="ja-JP" altLang="en-US" dirty="0" smtClean="0"/>
              <a:t>）と呼ぶ．</a:t>
            </a:r>
            <a:endParaRPr lang="en-US" altLang="ja-JP" dirty="0" smtClean="0"/>
          </a:p>
          <a:p>
            <a:pPr lvl="1"/>
            <a:r>
              <a:rPr lang="ja-JP" altLang="en-US" dirty="0" smtClean="0"/>
              <a:t>特定の信号変化パターンを仮定し，これに合った信号変化を示すボクセルを選び出す．</a:t>
            </a:r>
            <a:endParaRPr lang="en-US" altLang="ja-JP" dirty="0" smtClean="0"/>
          </a:p>
          <a:p>
            <a:r>
              <a:rPr kumimoji="1" lang="ja-JP" altLang="en-US" dirty="0" smtClean="0"/>
              <a:t>グループレベル</a:t>
            </a:r>
            <a:r>
              <a:rPr kumimoji="1" lang="ja-JP" altLang="en-US" dirty="0"/>
              <a:t>での</a:t>
            </a:r>
            <a:r>
              <a:rPr kumimoji="1" lang="ja-JP" altLang="en-US" dirty="0" smtClean="0"/>
              <a:t>解析</a:t>
            </a:r>
            <a:endParaRPr kumimoji="1" lang="en-US" altLang="ja-JP" dirty="0" smtClean="0"/>
          </a:p>
          <a:p>
            <a:pPr lvl="1"/>
            <a:r>
              <a:rPr lang="ja-JP" altLang="en-US" dirty="0" smtClean="0"/>
              <a:t>参加者全体を通して，特定の信号変化が見られた部位を「活性化した」とする．</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個人レベル解析の結果</a:t>
            </a:r>
            <a:endParaRPr kumimoji="1" lang="ja-JP" altLang="en-US" dirty="0"/>
          </a:p>
        </p:txBody>
      </p:sp>
      <p:pic>
        <p:nvPicPr>
          <p:cNvPr id="4" name="コンテンツ プレースホルダ 3" descr="mri_individual.png"/>
          <p:cNvPicPr>
            <a:picLocks noGrp="1" noChangeAspect="1"/>
          </p:cNvPicPr>
          <p:nvPr>
            <p:ph idx="1"/>
          </p:nvPr>
        </p:nvPicPr>
        <p:blipFill>
          <a:blip r:embed="rId2" cstate="print"/>
          <a:stretch>
            <a:fillRect/>
          </a:stretch>
        </p:blipFill>
        <p:spPr>
          <a:xfrm>
            <a:off x="1000100" y="1428736"/>
            <a:ext cx="6429420" cy="4766984"/>
          </a:xfrm>
        </p:spPr>
      </p:pic>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グループレベル解析の結果</a:t>
            </a:r>
            <a:endParaRPr kumimoji="1" lang="ja-JP" altLang="en-US" dirty="0"/>
          </a:p>
        </p:txBody>
      </p:sp>
      <p:pic>
        <p:nvPicPr>
          <p:cNvPr id="4" name="コンテンツ プレースホルダ 3" descr="group_motor.png"/>
          <p:cNvPicPr>
            <a:picLocks noGrp="1" noChangeAspect="1"/>
          </p:cNvPicPr>
          <p:nvPr>
            <p:ph idx="1"/>
          </p:nvPr>
        </p:nvPicPr>
        <p:blipFill>
          <a:blip r:embed="rId2" cstate="print"/>
          <a:stretch>
            <a:fillRect/>
          </a:stretch>
        </p:blipFill>
        <p:spPr>
          <a:xfrm>
            <a:off x="1500166" y="1500174"/>
            <a:ext cx="6357982" cy="5101002"/>
          </a:xfrm>
        </p:spPr>
      </p:pic>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18</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グループレベル解析の結果</a:t>
            </a:r>
            <a:endParaRPr kumimoji="1" lang="ja-JP" altLang="en-US" dirty="0"/>
          </a:p>
        </p:txBody>
      </p:sp>
      <p:pic>
        <p:nvPicPr>
          <p:cNvPr id="4" name="コンテンツ プレースホルダ 3" descr="group_sma.png"/>
          <p:cNvPicPr>
            <a:picLocks noGrp="1" noChangeAspect="1"/>
          </p:cNvPicPr>
          <p:nvPr>
            <p:ph idx="1"/>
          </p:nvPr>
        </p:nvPicPr>
        <p:blipFill>
          <a:blip r:embed="rId2" cstate="print"/>
          <a:stretch>
            <a:fillRect/>
          </a:stretch>
        </p:blipFill>
        <p:spPr>
          <a:xfrm>
            <a:off x="1071538" y="1571611"/>
            <a:ext cx="7358114" cy="4867675"/>
          </a:xfrm>
        </p:spPr>
      </p:pic>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今日の学習</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err="1" smtClean="0"/>
              <a:t>fMRI</a:t>
            </a:r>
            <a:r>
              <a:rPr kumimoji="1" lang="en-US" altLang="ja-JP" dirty="0" smtClean="0"/>
              <a:t> </a:t>
            </a:r>
            <a:r>
              <a:rPr kumimoji="1" lang="ja-JP" altLang="en-US" dirty="0" smtClean="0"/>
              <a:t>のデータがどのように処理されるのかを理解する</a:t>
            </a:r>
            <a:r>
              <a:rPr lang="ja-JP" altLang="en-US" dirty="0" smtClean="0"/>
              <a:t>．</a:t>
            </a:r>
            <a:endParaRPr lang="en-US" altLang="ja-JP" dirty="0" smtClean="0"/>
          </a:p>
          <a:p>
            <a:pPr lvl="1"/>
            <a:r>
              <a:rPr kumimoji="1" lang="ja-JP" altLang="en-US" dirty="0" smtClean="0"/>
              <a:t>「脳の活性化」を根拠にした教材のあやしさ．</a:t>
            </a:r>
            <a:endParaRPr kumimoji="1" lang="en-US" altLang="ja-JP" dirty="0" smtClean="0"/>
          </a:p>
          <a:p>
            <a:r>
              <a:rPr lang="en-US" altLang="ja-JP" dirty="0" err="1"/>
              <a:t>fMRI</a:t>
            </a:r>
            <a:r>
              <a:rPr lang="ja-JP" altLang="en-US" dirty="0"/>
              <a:t>（機能的磁気共鳴画像法）が，心理学研究に何をもたらすかを理解する</a:t>
            </a:r>
            <a:r>
              <a:rPr lang="ja-JP" altLang="en-US" dirty="0" smtClean="0"/>
              <a:t>．</a:t>
            </a:r>
            <a:endParaRPr lang="en-US" altLang="ja-JP" dirty="0" smtClean="0"/>
          </a:p>
          <a:p>
            <a:r>
              <a:rPr lang="ja-JP" altLang="en-US" dirty="0" smtClean="0"/>
              <a:t>２１世紀の脳科学と心理学は，</a:t>
            </a:r>
            <a:r>
              <a:rPr lang="en-US" altLang="ja-JP" dirty="0" smtClean="0"/>
              <a:t>architecture </a:t>
            </a:r>
            <a:r>
              <a:rPr lang="ja-JP" altLang="en-US" dirty="0" smtClean="0"/>
              <a:t>の探究を目指すことを理解する．</a:t>
            </a:r>
            <a:endParaRPr lang="en-US" altLang="ja-JP" dirty="0" smtClean="0"/>
          </a:p>
          <a:p>
            <a:pPr lvl="1"/>
            <a:r>
              <a:rPr kumimoji="1" lang="ja-JP" altLang="en-US" dirty="0"/>
              <a:t>直接</a:t>
            </a:r>
            <a:r>
              <a:rPr kumimoji="1" lang="ja-JP" altLang="en-US" dirty="0" smtClean="0"/>
              <a:t>に攻めることのできる研究者は限られるが．</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a:t>
            </a:r>
            <a:r>
              <a:rPr lang="ja-JP" altLang="en-US" dirty="0" smtClean="0"/>
              <a:t>脳が活性化」はよい教材？</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仮定された信号変化パターンに適合する反応を示したボクセルを検出している．仮定していない信号変化パターンのボクセルは出てこない．</a:t>
            </a:r>
            <a:endParaRPr lang="en-US" altLang="ja-JP" dirty="0" smtClean="0"/>
          </a:p>
          <a:p>
            <a:r>
              <a:rPr kumimoji="1" lang="ja-JP" altLang="en-US" dirty="0" smtClean="0"/>
              <a:t>ある統計的基準で有意となったボクセルを取り出しただけ．この基準に達しなかったボクセルが活動していないとは言えない．</a:t>
            </a:r>
            <a:endParaRPr kumimoji="1" lang="en-US" altLang="ja-JP" dirty="0" smtClean="0"/>
          </a:p>
          <a:p>
            <a:pPr lvl="1"/>
            <a:r>
              <a:rPr lang="ja-JP" altLang="en-US" dirty="0" smtClean="0"/>
              <a:t>統計的仮説検定は，効果がないことを積極的にテストするのではない（「統計入門」で</a:t>
            </a:r>
            <a:r>
              <a:rPr lang="ja-JP" altLang="en-US" dirty="0" smtClean="0"/>
              <a:t>学習）</a:t>
            </a:r>
            <a:r>
              <a:rPr lang="ja-JP" altLang="en-US" dirty="0" smtClean="0"/>
              <a:t>．</a:t>
            </a:r>
            <a:endParaRPr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特定部位</a:t>
            </a:r>
            <a:r>
              <a:rPr kumimoji="1" lang="ja-JP" altLang="en-US" dirty="0" smtClean="0"/>
              <a:t>の血流量が増加することが「脳に</a:t>
            </a:r>
            <a:r>
              <a:rPr lang="ja-JP" altLang="en-US" dirty="0" smtClean="0"/>
              <a:t>よい</a:t>
            </a:r>
            <a:r>
              <a:rPr kumimoji="1" lang="ja-JP" altLang="en-US" dirty="0" smtClean="0"/>
              <a:t>」とは言えない．</a:t>
            </a:r>
            <a:endParaRPr kumimoji="1" lang="en-US" altLang="ja-JP" dirty="0" smtClean="0"/>
          </a:p>
          <a:p>
            <a:pPr lvl="1"/>
            <a:r>
              <a:rPr lang="ja-JP" altLang="en-US" dirty="0" smtClean="0"/>
              <a:t>「筋トレ」のアナロジーは通用しない．</a:t>
            </a:r>
            <a:endParaRPr lang="en-US" altLang="ja-JP" dirty="0" smtClean="0"/>
          </a:p>
          <a:p>
            <a:pPr lvl="1"/>
            <a:r>
              <a:rPr lang="ja-JP" altLang="en-US" dirty="0" smtClean="0"/>
              <a:t>熟達化にともなってあまり活性化しなくなる．活動部位も少なくなる．</a:t>
            </a:r>
            <a:endParaRPr kumimoji="1" lang="en-US" altLang="ja-JP" dirty="0" smtClean="0"/>
          </a:p>
          <a:p>
            <a:endParaRPr lang="en-US" altLang="ja-JP" dirty="0" smtClean="0"/>
          </a:p>
          <a:p>
            <a:r>
              <a:rPr lang="ja-JP" altLang="en-US" sz="2400" dirty="0" smtClean="0"/>
              <a:t>参考：坂井克之</a:t>
            </a:r>
            <a:r>
              <a:rPr lang="en-US" altLang="ja-JP" sz="2400" dirty="0" smtClean="0"/>
              <a:t>『</a:t>
            </a:r>
            <a:r>
              <a:rPr lang="ja-JP" altLang="en-US" sz="2400" dirty="0" smtClean="0"/>
              <a:t>脳科学の真実</a:t>
            </a:r>
            <a:r>
              <a:rPr lang="en-US" altLang="ja-JP" sz="2400" dirty="0" smtClean="0"/>
              <a:t>』</a:t>
            </a:r>
            <a:r>
              <a:rPr lang="ja-JP" altLang="en-US" sz="2400" dirty="0" smtClean="0"/>
              <a:t>河出ブックス．</a:t>
            </a:r>
            <a:endParaRPr lang="en-US" altLang="ja-JP" sz="2400" dirty="0" smtClean="0"/>
          </a:p>
          <a:p>
            <a:r>
              <a:rPr lang="en-US" altLang="ja-JP" sz="2400" dirty="0" smtClean="0"/>
              <a:t>Newton</a:t>
            </a:r>
            <a:r>
              <a:rPr lang="ja-JP" altLang="en-US" sz="2400" dirty="0" smtClean="0"/>
              <a:t>別冊</a:t>
            </a:r>
            <a:r>
              <a:rPr lang="en-US" altLang="ja-JP" sz="2400" dirty="0" smtClean="0"/>
              <a:t>『</a:t>
            </a:r>
            <a:r>
              <a:rPr lang="ja-JP" altLang="en-US" sz="2400" dirty="0" smtClean="0"/>
              <a:t>脳と心</a:t>
            </a:r>
            <a:r>
              <a:rPr lang="en-US" altLang="ja-JP" sz="2400" dirty="0" smtClean="0"/>
              <a:t>』</a:t>
            </a:r>
            <a:r>
              <a:rPr lang="ja-JP" altLang="en-US" sz="2400" dirty="0" smtClean="0"/>
              <a:t>（脳の「神話」にご注意を！）．</a:t>
            </a:r>
            <a:endParaRPr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21</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概算と計算</a:t>
            </a:r>
            <a:r>
              <a:rPr lang="ja-JP" altLang="en-US" dirty="0" smtClean="0"/>
              <a:t>を支える知識表象</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err="1" smtClean="0"/>
              <a:t>Dehaene</a:t>
            </a:r>
            <a:r>
              <a:rPr lang="ja-JP" altLang="en-US" dirty="0" smtClean="0"/>
              <a:t>ら </a:t>
            </a:r>
            <a:r>
              <a:rPr lang="en-US" altLang="ja-JP" dirty="0" smtClean="0"/>
              <a:t>(1999) </a:t>
            </a:r>
            <a:r>
              <a:rPr lang="ja-JP" altLang="en-US" dirty="0" smtClean="0"/>
              <a:t>の研究．数学的思考における，言語的表象と視空間的表象の役割を検討．</a:t>
            </a:r>
            <a:endParaRPr lang="en-US" altLang="ja-JP" dirty="0" smtClean="0"/>
          </a:p>
          <a:p>
            <a:r>
              <a:rPr lang="ja-JP" altLang="en-US" dirty="0" smtClean="0"/>
              <a:t>言語処理に関与する脳部位（言語野），視空間的処理に関する脳部位は，ある程度わかっている．</a:t>
            </a:r>
            <a:endParaRPr lang="en-US" altLang="ja-JP" dirty="0" smtClean="0"/>
          </a:p>
          <a:p>
            <a:pPr lvl="1"/>
            <a:r>
              <a:rPr kumimoji="1" lang="ja-JP" altLang="en-US" dirty="0" smtClean="0"/>
              <a:t>言語：左下前頭葉，左角回，など</a:t>
            </a:r>
            <a:endParaRPr kumimoji="1" lang="en-US" altLang="ja-JP" dirty="0" smtClean="0"/>
          </a:p>
          <a:p>
            <a:pPr lvl="1"/>
            <a:r>
              <a:rPr kumimoji="1" lang="ja-JP" altLang="en-US" dirty="0" smtClean="0"/>
              <a:t>視空間：頭頂間溝，下頭頂小葉，など</a:t>
            </a:r>
            <a:endParaRPr kumimoji="1" lang="en-US" altLang="ja-JP" dirty="0" smtClean="0"/>
          </a:p>
          <a:p>
            <a:r>
              <a:rPr lang="en-US" altLang="ja-JP" sz="2600" dirty="0" err="1" smtClean="0"/>
              <a:t>Dehaene</a:t>
            </a:r>
            <a:r>
              <a:rPr lang="en-US" altLang="ja-JP" sz="2600" dirty="0" smtClean="0"/>
              <a:t>, S., </a:t>
            </a:r>
            <a:r>
              <a:rPr lang="en-US" altLang="ja-JP" sz="2600" dirty="0" err="1" smtClean="0"/>
              <a:t>Spelke</a:t>
            </a:r>
            <a:r>
              <a:rPr lang="en-US" altLang="ja-JP" sz="2600" dirty="0" smtClean="0"/>
              <a:t>, E., Pinal, P., </a:t>
            </a:r>
            <a:r>
              <a:rPr lang="en-US" altLang="ja-JP" sz="2600" dirty="0" err="1" smtClean="0"/>
              <a:t>Stanescu</a:t>
            </a:r>
            <a:r>
              <a:rPr lang="en-US" altLang="ja-JP" sz="2600" dirty="0" smtClean="0"/>
              <a:t>, R., &amp; </a:t>
            </a:r>
            <a:r>
              <a:rPr lang="en-US" altLang="ja-JP" sz="2600" dirty="0" err="1" smtClean="0"/>
              <a:t>Tsivkin</a:t>
            </a:r>
            <a:r>
              <a:rPr lang="en-US" altLang="ja-JP" sz="2600" dirty="0" smtClean="0"/>
              <a:t>, S. (1999). Sources of mathematical thinking: behavioral and brain-imaging evidence. </a:t>
            </a:r>
            <a:r>
              <a:rPr lang="en-US" altLang="ja-JP" sz="2600" i="1" dirty="0" smtClean="0"/>
              <a:t>Science</a:t>
            </a:r>
            <a:r>
              <a:rPr lang="en-US" altLang="ja-JP" sz="2600" dirty="0" smtClean="0"/>
              <a:t>, 284, 970-974.</a:t>
            </a:r>
            <a:endParaRPr kumimoji="1" lang="ja-JP" altLang="en-US" sz="2600"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行動実験</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ロシア語と英語のバイリンガルが実験に参加．</a:t>
            </a:r>
            <a:endParaRPr kumimoji="1" lang="en-US" altLang="ja-JP" dirty="0" smtClean="0"/>
          </a:p>
          <a:p>
            <a:r>
              <a:rPr lang="ja-JP" altLang="en-US" dirty="0"/>
              <a:t>一方の言語</a:t>
            </a:r>
            <a:r>
              <a:rPr lang="ja-JP" altLang="en-US" dirty="0" smtClean="0"/>
              <a:t>で，「正確な計算」あるいは「概算」を訓練した後，もう一方の言語に切り替えてテストを行った．</a:t>
            </a:r>
            <a:endParaRPr lang="en-US" altLang="ja-JP" dirty="0" smtClean="0"/>
          </a:p>
          <a:p>
            <a:pPr lvl="1"/>
            <a:r>
              <a:rPr lang="ja-JP" altLang="en-US" dirty="0" smtClean="0"/>
              <a:t>正確な計算：</a:t>
            </a:r>
            <a:r>
              <a:rPr lang="en-US" altLang="ja-JP" dirty="0" smtClean="0"/>
              <a:t>33+14=47 </a:t>
            </a:r>
            <a:r>
              <a:rPr lang="ja-JP" altLang="en-US" dirty="0" smtClean="0"/>
              <a:t>（問題と解答を，いずれかの言語でコンピュータ・スクリーンに呈示．２つ提示される解答のうち，正しいものを選択．）</a:t>
            </a:r>
            <a:endParaRPr lang="en-US" altLang="ja-JP" dirty="0" smtClean="0"/>
          </a:p>
          <a:p>
            <a:pPr lvl="1"/>
            <a:r>
              <a:rPr lang="ja-JP" altLang="en-US" dirty="0" smtClean="0"/>
              <a:t>概算：</a:t>
            </a:r>
            <a:r>
              <a:rPr lang="en-US" altLang="ja-JP" dirty="0" smtClean="0"/>
              <a:t>33+14</a:t>
            </a:r>
            <a:r>
              <a:rPr lang="ja-JP" altLang="en-US" dirty="0" smtClean="0"/>
              <a:t>≒</a:t>
            </a:r>
            <a:r>
              <a:rPr lang="en-US" altLang="ja-JP" dirty="0" smtClean="0"/>
              <a:t>50</a:t>
            </a:r>
            <a:r>
              <a:rPr lang="ja-JP" altLang="en-US" dirty="0" smtClean="0"/>
              <a:t>（近い解答を選択）</a:t>
            </a:r>
            <a:endParaRPr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行動実験</a:t>
            </a:r>
            <a:endParaRPr kumimoji="1" lang="ja-JP" altLang="en-US" dirty="0"/>
          </a:p>
        </p:txBody>
      </p:sp>
      <p:sp>
        <p:nvSpPr>
          <p:cNvPr id="3" name="コンテンツ プレースホルダ 2"/>
          <p:cNvSpPr>
            <a:spLocks noGrp="1"/>
          </p:cNvSpPr>
          <p:nvPr>
            <p:ph idx="1"/>
          </p:nvPr>
        </p:nvSpPr>
        <p:spPr/>
        <p:txBody>
          <a:bodyPr/>
          <a:lstStyle/>
          <a:p>
            <a:r>
              <a:rPr lang="ja-JP" altLang="en-US" dirty="0"/>
              <a:t>正確な計算では，言語が変わるとスピードが</a:t>
            </a:r>
            <a:r>
              <a:rPr lang="ja-JP" altLang="en-US" dirty="0" smtClean="0"/>
              <a:t>落ちた．（学習効果は言語間で転移せず）</a:t>
            </a:r>
            <a:endParaRPr lang="en-US" altLang="ja-JP" dirty="0"/>
          </a:p>
          <a:p>
            <a:pPr lvl="1"/>
            <a:r>
              <a:rPr lang="ja-JP" altLang="en-US" dirty="0" smtClean="0"/>
              <a:t>言語</a:t>
            </a:r>
            <a:r>
              <a:rPr lang="ja-JP" altLang="en-US" dirty="0"/>
              <a:t>に依存</a:t>
            </a:r>
            <a:r>
              <a:rPr lang="ja-JP" altLang="en-US" dirty="0" smtClean="0"/>
              <a:t>したフォーマットで知識</a:t>
            </a:r>
            <a:r>
              <a:rPr lang="ja-JP" altLang="en-US" dirty="0"/>
              <a:t>獲得</a:t>
            </a:r>
            <a:r>
              <a:rPr lang="ja-JP" altLang="en-US" dirty="0" smtClean="0"/>
              <a:t>．言語的表象を用いた計算．</a:t>
            </a:r>
            <a:endParaRPr lang="en-US" altLang="ja-JP" dirty="0"/>
          </a:p>
          <a:p>
            <a:r>
              <a:rPr lang="ja-JP" altLang="en-US" dirty="0" smtClean="0"/>
              <a:t>概算ではスピードが落ちない．（学習効果が言語間で転移）</a:t>
            </a:r>
            <a:endParaRPr lang="en-US" altLang="ja-JP" dirty="0" smtClean="0"/>
          </a:p>
          <a:p>
            <a:pPr lvl="1"/>
            <a:r>
              <a:rPr lang="ja-JP" altLang="en-US" dirty="0" smtClean="0"/>
              <a:t>言語に依存しないフォーマットで知識獲得．非言語的表象を用いた計算．</a:t>
            </a:r>
            <a:endParaRPr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fMRI</a:t>
            </a:r>
            <a:r>
              <a:rPr kumimoji="1" lang="ja-JP" altLang="en-US" dirty="0" smtClean="0"/>
              <a:t>実験</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フランス人学生が実験に参加</a:t>
            </a:r>
            <a:endParaRPr kumimoji="1" lang="en-US" altLang="ja-JP" dirty="0" smtClean="0"/>
          </a:p>
          <a:p>
            <a:r>
              <a:rPr lang="ja-JP" altLang="en-US" dirty="0"/>
              <a:t>課題は行動実験と</a:t>
            </a:r>
            <a:r>
              <a:rPr lang="ja-JP" altLang="en-US" dirty="0" smtClean="0"/>
              <a:t>同様</a:t>
            </a:r>
            <a:endParaRPr lang="en-US" altLang="ja-JP" dirty="0" smtClean="0"/>
          </a:p>
          <a:p>
            <a:r>
              <a:rPr kumimoji="1" lang="ja-JP" altLang="en-US" dirty="0"/>
              <a:t>正確な計算で</a:t>
            </a:r>
            <a:r>
              <a:rPr kumimoji="1" lang="ja-JP" altLang="en-US" dirty="0" smtClean="0"/>
              <a:t>は言語処理に関連した脳部位が活動</a:t>
            </a:r>
            <a:endParaRPr kumimoji="1" lang="en-US" altLang="ja-JP" dirty="0" smtClean="0"/>
          </a:p>
          <a:p>
            <a:pPr lvl="1"/>
            <a:r>
              <a:rPr lang="ja-JP" altLang="en-US" dirty="0" smtClean="0"/>
              <a:t>左の下前頭皮質など</a:t>
            </a:r>
            <a:endParaRPr kumimoji="1" lang="en-US" altLang="ja-JP" dirty="0" smtClean="0"/>
          </a:p>
          <a:p>
            <a:r>
              <a:rPr lang="ja-JP" altLang="en-US" dirty="0"/>
              <a:t>概算で</a:t>
            </a:r>
            <a:r>
              <a:rPr lang="ja-JP" altLang="en-US" dirty="0" smtClean="0"/>
              <a:t>は視空間処理に関連した脳部位が活動．</a:t>
            </a:r>
            <a:endParaRPr lang="en-US" altLang="ja-JP" dirty="0" smtClean="0"/>
          </a:p>
          <a:p>
            <a:pPr lvl="1"/>
            <a:r>
              <a:rPr kumimoji="1" lang="ja-JP" altLang="en-US" dirty="0" smtClean="0"/>
              <a:t>左右の頭頂間溝，下頭頂小葉，など</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00298" y="1071546"/>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t>□</a:t>
            </a:r>
            <a:endParaRPr kumimoji="1" lang="ja-JP" altLang="en-US" sz="2000" dirty="0"/>
          </a:p>
        </p:txBody>
      </p:sp>
      <p:sp>
        <p:nvSpPr>
          <p:cNvPr id="7" name="正方形/長方形 6"/>
          <p:cNvSpPr/>
          <p:nvPr/>
        </p:nvSpPr>
        <p:spPr>
          <a:xfrm>
            <a:off x="1857356" y="2071678"/>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400" dirty="0" smtClean="0"/>
              <a:t>9 </a:t>
            </a:r>
            <a:r>
              <a:rPr lang="ja-JP" altLang="en-US" sz="2000" dirty="0" smtClean="0"/>
              <a:t>□ </a:t>
            </a:r>
            <a:r>
              <a:rPr lang="en-US" altLang="ja-JP" sz="4400" dirty="0" smtClean="0"/>
              <a:t>7</a:t>
            </a:r>
            <a:endParaRPr lang="ja-JP" altLang="en-US" sz="4400" dirty="0"/>
          </a:p>
        </p:txBody>
      </p:sp>
      <p:sp>
        <p:nvSpPr>
          <p:cNvPr id="6" name="正方形/長方形 5"/>
          <p:cNvSpPr/>
          <p:nvPr/>
        </p:nvSpPr>
        <p:spPr>
          <a:xfrm>
            <a:off x="1214414" y="3071810"/>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t>□</a:t>
            </a:r>
            <a:endParaRPr kumimoji="1" lang="ja-JP" altLang="en-US" sz="2000" dirty="0"/>
          </a:p>
        </p:txBody>
      </p:sp>
      <p:sp>
        <p:nvSpPr>
          <p:cNvPr id="5" name="正方形/長方形 4"/>
          <p:cNvSpPr/>
          <p:nvPr/>
        </p:nvSpPr>
        <p:spPr>
          <a:xfrm>
            <a:off x="571472" y="4143380"/>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t>4 + 5</a:t>
            </a:r>
            <a:endParaRPr kumimoji="1" lang="ja-JP" altLang="en-US" sz="4400" dirty="0"/>
          </a:p>
        </p:txBody>
      </p:sp>
      <p:sp>
        <p:nvSpPr>
          <p:cNvPr id="9" name="下矢印 8"/>
          <p:cNvSpPr/>
          <p:nvPr/>
        </p:nvSpPr>
        <p:spPr>
          <a:xfrm>
            <a:off x="2643174" y="1428736"/>
            <a:ext cx="428628" cy="1000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215074" y="1142984"/>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t>□</a:t>
            </a:r>
            <a:endParaRPr kumimoji="1" lang="ja-JP" altLang="en-US" sz="2000" dirty="0"/>
          </a:p>
        </p:txBody>
      </p:sp>
      <p:sp>
        <p:nvSpPr>
          <p:cNvPr id="12" name="正方形/長方形 11"/>
          <p:cNvSpPr/>
          <p:nvPr/>
        </p:nvSpPr>
        <p:spPr>
          <a:xfrm>
            <a:off x="5786446" y="2071678"/>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400" dirty="0" smtClean="0"/>
              <a:t>8 </a:t>
            </a:r>
            <a:r>
              <a:rPr lang="ja-JP" altLang="en-US" sz="2000" dirty="0" smtClean="0"/>
              <a:t>□ </a:t>
            </a:r>
            <a:r>
              <a:rPr lang="en-US" altLang="ja-JP" sz="4400" dirty="0" smtClean="0"/>
              <a:t>3</a:t>
            </a:r>
            <a:endParaRPr lang="ja-JP" altLang="en-US" sz="4400" dirty="0"/>
          </a:p>
        </p:txBody>
      </p:sp>
      <p:sp>
        <p:nvSpPr>
          <p:cNvPr id="11" name="正方形/長方形 10"/>
          <p:cNvSpPr/>
          <p:nvPr/>
        </p:nvSpPr>
        <p:spPr>
          <a:xfrm>
            <a:off x="5143504" y="3143248"/>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t>□</a:t>
            </a:r>
            <a:endParaRPr kumimoji="1" lang="ja-JP" altLang="en-US" sz="2000" dirty="0"/>
          </a:p>
        </p:txBody>
      </p:sp>
      <p:sp>
        <p:nvSpPr>
          <p:cNvPr id="10" name="正方形/長方形 9"/>
          <p:cNvSpPr/>
          <p:nvPr/>
        </p:nvSpPr>
        <p:spPr>
          <a:xfrm>
            <a:off x="4500562" y="4143380"/>
            <a:ext cx="2571768" cy="135732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t>4 + 5</a:t>
            </a:r>
            <a:endParaRPr kumimoji="1" lang="ja-JP" altLang="en-US" sz="4400" dirty="0"/>
          </a:p>
        </p:txBody>
      </p:sp>
      <p:sp>
        <p:nvSpPr>
          <p:cNvPr id="14" name="下矢印 13"/>
          <p:cNvSpPr/>
          <p:nvPr/>
        </p:nvSpPr>
        <p:spPr>
          <a:xfrm>
            <a:off x="6500826" y="1500174"/>
            <a:ext cx="428628" cy="1000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85786" y="5786454"/>
            <a:ext cx="2448106" cy="646331"/>
          </a:xfrm>
          <a:prstGeom prst="rect">
            <a:avLst/>
          </a:prstGeom>
          <a:noFill/>
        </p:spPr>
        <p:txBody>
          <a:bodyPr wrap="none" rtlCol="0">
            <a:spAutoFit/>
          </a:bodyPr>
          <a:lstStyle/>
          <a:p>
            <a:r>
              <a:rPr lang="ja-JP" altLang="en-US" sz="3600" dirty="0"/>
              <a:t>正確な計算</a:t>
            </a:r>
            <a:endParaRPr kumimoji="1" lang="ja-JP" altLang="en-US" sz="3600" dirty="0"/>
          </a:p>
        </p:txBody>
      </p:sp>
      <p:sp>
        <p:nvSpPr>
          <p:cNvPr id="16" name="テキスト ボックス 15"/>
          <p:cNvSpPr txBox="1"/>
          <p:nvPr/>
        </p:nvSpPr>
        <p:spPr>
          <a:xfrm>
            <a:off x="5429256" y="5786454"/>
            <a:ext cx="1107996" cy="646331"/>
          </a:xfrm>
          <a:prstGeom prst="rect">
            <a:avLst/>
          </a:prstGeom>
          <a:noFill/>
        </p:spPr>
        <p:txBody>
          <a:bodyPr wrap="none" rtlCol="0">
            <a:spAutoFit/>
          </a:bodyPr>
          <a:lstStyle/>
          <a:p>
            <a:r>
              <a:rPr kumimoji="1" lang="ja-JP" altLang="en-US" sz="3600" dirty="0" smtClean="0"/>
              <a:t>概算</a:t>
            </a:r>
            <a:endParaRPr kumimoji="1" lang="ja-JP" altLang="en-US" sz="3600" dirty="0"/>
          </a:p>
        </p:txBody>
      </p:sp>
      <p:cxnSp>
        <p:nvCxnSpPr>
          <p:cNvPr id="18" name="直線矢印コネクタ 17"/>
          <p:cNvCxnSpPr/>
          <p:nvPr/>
        </p:nvCxnSpPr>
        <p:spPr>
          <a:xfrm rot="5400000" flipH="1" flipV="1">
            <a:off x="-285784" y="1142984"/>
            <a:ext cx="3143272" cy="21431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143240" y="4786322"/>
            <a:ext cx="1391728" cy="584775"/>
          </a:xfrm>
          <a:prstGeom prst="rect">
            <a:avLst/>
          </a:prstGeom>
          <a:noFill/>
        </p:spPr>
        <p:txBody>
          <a:bodyPr wrap="none" rtlCol="0">
            <a:spAutoFit/>
          </a:bodyPr>
          <a:lstStyle/>
          <a:p>
            <a:r>
              <a:rPr kumimoji="1" lang="en-US" altLang="ja-JP" sz="3200" dirty="0" smtClean="0"/>
              <a:t>200 ms</a:t>
            </a:r>
            <a:endParaRPr kumimoji="1" lang="ja-JP" altLang="en-US" sz="3200" dirty="0"/>
          </a:p>
        </p:txBody>
      </p:sp>
      <p:sp>
        <p:nvSpPr>
          <p:cNvPr id="20" name="テキスト ボックス 19"/>
          <p:cNvSpPr txBox="1"/>
          <p:nvPr/>
        </p:nvSpPr>
        <p:spPr>
          <a:xfrm>
            <a:off x="3786182" y="3571876"/>
            <a:ext cx="1391728" cy="584775"/>
          </a:xfrm>
          <a:prstGeom prst="rect">
            <a:avLst/>
          </a:prstGeom>
          <a:noFill/>
        </p:spPr>
        <p:txBody>
          <a:bodyPr wrap="none" rtlCol="0">
            <a:spAutoFit/>
          </a:bodyPr>
          <a:lstStyle/>
          <a:p>
            <a:r>
              <a:rPr kumimoji="1" lang="en-US" altLang="ja-JP" sz="3200" dirty="0" smtClean="0"/>
              <a:t>200 ms</a:t>
            </a:r>
            <a:endParaRPr kumimoji="1" lang="ja-JP" altLang="en-US" sz="3200" dirty="0"/>
          </a:p>
        </p:txBody>
      </p:sp>
      <p:sp>
        <p:nvSpPr>
          <p:cNvPr id="21" name="テキスト ボックス 20"/>
          <p:cNvSpPr txBox="1"/>
          <p:nvPr/>
        </p:nvSpPr>
        <p:spPr>
          <a:xfrm>
            <a:off x="4429124" y="2500306"/>
            <a:ext cx="1391728" cy="584775"/>
          </a:xfrm>
          <a:prstGeom prst="rect">
            <a:avLst/>
          </a:prstGeom>
          <a:noFill/>
        </p:spPr>
        <p:txBody>
          <a:bodyPr wrap="none" rtlCol="0">
            <a:spAutoFit/>
          </a:bodyPr>
          <a:lstStyle/>
          <a:p>
            <a:r>
              <a:rPr kumimoji="1" lang="en-US" altLang="ja-JP" sz="3200" dirty="0" smtClean="0"/>
              <a:t>200 ms</a:t>
            </a:r>
            <a:endParaRPr kumimoji="1" lang="ja-JP" altLang="en-US" sz="3200" dirty="0"/>
          </a:p>
        </p:txBody>
      </p:sp>
      <p:sp>
        <p:nvSpPr>
          <p:cNvPr id="22" name="スライド番号プレースホルダ 21"/>
          <p:cNvSpPr>
            <a:spLocks noGrp="1"/>
          </p:cNvSpPr>
          <p:nvPr>
            <p:ph type="sldNum" sz="quarter" idx="12"/>
          </p:nvPr>
        </p:nvSpPr>
        <p:spPr/>
        <p:txBody>
          <a:bodyPr/>
          <a:lstStyle/>
          <a:p>
            <a:fld id="{6EE124AE-617B-480E-96DC-58DFA952F663}"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dehaene_fig3-1.png"/>
          <p:cNvPicPr>
            <a:picLocks noGrp="1" noChangeAspect="1"/>
          </p:cNvPicPr>
          <p:nvPr>
            <p:ph idx="1"/>
          </p:nvPr>
        </p:nvPicPr>
        <p:blipFill>
          <a:blip r:embed="rId2" cstate="print"/>
          <a:stretch>
            <a:fillRect/>
          </a:stretch>
        </p:blipFill>
        <p:spPr>
          <a:xfrm>
            <a:off x="1571604" y="1571612"/>
            <a:ext cx="6286544" cy="4819683"/>
          </a:xfrm>
        </p:spPr>
      </p:pic>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27</a:t>
            </a:fld>
            <a:endParaRPr kumimoji="1" lang="ja-JP" altLang="en-US"/>
          </a:p>
        </p:txBody>
      </p:sp>
      <p:sp>
        <p:nvSpPr>
          <p:cNvPr id="6" name="テキスト ボックス 5"/>
          <p:cNvSpPr txBox="1"/>
          <p:nvPr/>
        </p:nvSpPr>
        <p:spPr>
          <a:xfrm>
            <a:off x="6948264" y="2852936"/>
            <a:ext cx="1454244" cy="646331"/>
          </a:xfrm>
          <a:prstGeom prst="rect">
            <a:avLst/>
          </a:prstGeom>
          <a:noFill/>
        </p:spPr>
        <p:txBody>
          <a:bodyPr wrap="none" rtlCol="0">
            <a:spAutoFit/>
          </a:bodyPr>
          <a:lstStyle/>
          <a:p>
            <a:r>
              <a:rPr kumimoji="1" lang="ja-JP" altLang="en-US" dirty="0" smtClean="0"/>
              <a:t>下頭頂小葉・</a:t>
            </a:r>
            <a:endParaRPr kumimoji="1" lang="en-US" altLang="ja-JP" dirty="0" smtClean="0"/>
          </a:p>
          <a:p>
            <a:r>
              <a:rPr kumimoji="1" lang="ja-JP" altLang="en-US" dirty="0" smtClean="0"/>
              <a:t>頭頂間溝</a:t>
            </a:r>
            <a:endParaRPr kumimoji="1" lang="ja-JP" altLang="en-US" dirty="0"/>
          </a:p>
        </p:txBody>
      </p:sp>
      <p:cxnSp>
        <p:nvCxnSpPr>
          <p:cNvPr id="8" name="直線矢印コネクタ 7"/>
          <p:cNvCxnSpPr/>
          <p:nvPr/>
        </p:nvCxnSpPr>
        <p:spPr>
          <a:xfrm rot="10800000" flipV="1">
            <a:off x="5364088" y="3212976"/>
            <a:ext cx="1584176" cy="2528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83568" y="3861048"/>
            <a:ext cx="1338828" cy="369332"/>
          </a:xfrm>
          <a:prstGeom prst="rect">
            <a:avLst/>
          </a:prstGeom>
          <a:noFill/>
        </p:spPr>
        <p:txBody>
          <a:bodyPr wrap="none" rtlCol="0">
            <a:spAutoFit/>
          </a:bodyPr>
          <a:lstStyle/>
          <a:p>
            <a:r>
              <a:rPr kumimoji="1" lang="ja-JP" altLang="en-US" dirty="0" smtClean="0"/>
              <a:t>前頭前皮質</a:t>
            </a:r>
            <a:endParaRPr kumimoji="1" lang="ja-JP" altLang="en-US" dirty="0"/>
          </a:p>
        </p:txBody>
      </p:sp>
      <p:cxnSp>
        <p:nvCxnSpPr>
          <p:cNvPr id="14" name="直線矢印コネクタ 13"/>
          <p:cNvCxnSpPr/>
          <p:nvPr/>
        </p:nvCxnSpPr>
        <p:spPr>
          <a:xfrm>
            <a:off x="1619672" y="4365104"/>
            <a:ext cx="936104" cy="50405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5652120" y="4293096"/>
            <a:ext cx="1152128" cy="7200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948264" y="4149080"/>
            <a:ext cx="646331" cy="369332"/>
          </a:xfrm>
          <a:prstGeom prst="rect">
            <a:avLst/>
          </a:prstGeom>
          <a:noFill/>
        </p:spPr>
        <p:txBody>
          <a:bodyPr wrap="none" rtlCol="0">
            <a:spAutoFit/>
          </a:bodyPr>
          <a:lstStyle/>
          <a:p>
            <a:r>
              <a:rPr kumimoji="1" lang="ja-JP" altLang="en-US" dirty="0" smtClean="0"/>
              <a:t>角回</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dehaene_fig3-2.png"/>
          <p:cNvPicPr>
            <a:picLocks noGrp="1" noChangeAspect="1"/>
          </p:cNvPicPr>
          <p:nvPr>
            <p:ph idx="1"/>
          </p:nvPr>
        </p:nvPicPr>
        <p:blipFill>
          <a:blip r:embed="rId2" cstate="print"/>
          <a:stretch>
            <a:fillRect/>
          </a:stretch>
        </p:blipFill>
        <p:spPr>
          <a:xfrm>
            <a:off x="928662" y="1571612"/>
            <a:ext cx="7056653" cy="4071966"/>
          </a:xfrm>
        </p:spPr>
      </p:pic>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28</a:t>
            </a:fld>
            <a:endParaRPr kumimoji="1" lang="ja-JP" altLang="en-US"/>
          </a:p>
        </p:txBody>
      </p:sp>
      <p:sp>
        <p:nvSpPr>
          <p:cNvPr id="6" name="テキスト ボックス 5"/>
          <p:cNvSpPr txBox="1"/>
          <p:nvPr/>
        </p:nvSpPr>
        <p:spPr>
          <a:xfrm>
            <a:off x="4211960" y="5517232"/>
            <a:ext cx="1454244" cy="646331"/>
          </a:xfrm>
          <a:prstGeom prst="rect">
            <a:avLst/>
          </a:prstGeom>
          <a:noFill/>
        </p:spPr>
        <p:txBody>
          <a:bodyPr wrap="none" rtlCol="0">
            <a:spAutoFit/>
          </a:bodyPr>
          <a:lstStyle/>
          <a:p>
            <a:r>
              <a:rPr kumimoji="1" lang="ja-JP" altLang="en-US" dirty="0" smtClean="0"/>
              <a:t>下頭頂小葉・</a:t>
            </a:r>
            <a:endParaRPr kumimoji="1" lang="en-US" altLang="ja-JP" dirty="0" smtClean="0"/>
          </a:p>
          <a:p>
            <a:r>
              <a:rPr kumimoji="1" lang="ja-JP" altLang="en-US" dirty="0" smtClean="0"/>
              <a:t>頭頂間溝</a:t>
            </a:r>
            <a:endParaRPr kumimoji="1" lang="ja-JP" altLang="en-US" dirty="0"/>
          </a:p>
        </p:txBody>
      </p:sp>
      <p:cxnSp>
        <p:nvCxnSpPr>
          <p:cNvPr id="8" name="直線矢印コネクタ 7"/>
          <p:cNvCxnSpPr/>
          <p:nvPr/>
        </p:nvCxnSpPr>
        <p:spPr>
          <a:xfrm rot="5400000" flipH="1" flipV="1">
            <a:off x="4283968" y="4365104"/>
            <a:ext cx="1440160"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4932040" y="3789040"/>
            <a:ext cx="1944216"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419872" y="2348880"/>
            <a:ext cx="1338828" cy="369332"/>
          </a:xfrm>
          <a:prstGeom prst="rect">
            <a:avLst/>
          </a:prstGeom>
          <a:noFill/>
        </p:spPr>
        <p:txBody>
          <a:bodyPr wrap="none" rtlCol="0">
            <a:spAutoFit/>
          </a:bodyPr>
          <a:lstStyle/>
          <a:p>
            <a:r>
              <a:rPr kumimoji="1" lang="ja-JP" altLang="en-US" dirty="0" smtClean="0"/>
              <a:t>前頭前皮質</a:t>
            </a:r>
            <a:endParaRPr kumimoji="1" lang="ja-JP" altLang="en-US" dirty="0"/>
          </a:p>
        </p:txBody>
      </p:sp>
      <p:cxnSp>
        <p:nvCxnSpPr>
          <p:cNvPr id="19" name="直線矢印コネクタ 18"/>
          <p:cNvCxnSpPr/>
          <p:nvPr/>
        </p:nvCxnSpPr>
        <p:spPr>
          <a:xfrm rot="10800000">
            <a:off x="2339752" y="2060848"/>
            <a:ext cx="1080120" cy="28803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心理学研究への貢献</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行動実験でも，用いられている表象や行われている情報処理に関する知見を得ることは可能．</a:t>
            </a:r>
            <a:endParaRPr kumimoji="1" lang="en-US" altLang="ja-JP" dirty="0" smtClean="0"/>
          </a:p>
          <a:p>
            <a:pPr lvl="1"/>
            <a:r>
              <a:rPr kumimoji="1" lang="ja-JP" altLang="en-US" dirty="0" smtClean="0"/>
              <a:t>例：</a:t>
            </a:r>
            <a:r>
              <a:rPr kumimoji="1" lang="en-US" altLang="ja-JP" dirty="0" err="1" smtClean="0"/>
              <a:t>Dehaene</a:t>
            </a:r>
            <a:r>
              <a:rPr kumimoji="1" lang="en-US" altLang="ja-JP" dirty="0" smtClean="0"/>
              <a:t> </a:t>
            </a:r>
            <a:r>
              <a:rPr lang="ja-JP" altLang="en-US" dirty="0" smtClean="0"/>
              <a:t>ほか </a:t>
            </a:r>
            <a:r>
              <a:rPr lang="en-US" altLang="ja-JP" dirty="0" smtClean="0"/>
              <a:t>(1999) </a:t>
            </a:r>
            <a:r>
              <a:rPr lang="ja-JP" altLang="en-US" dirty="0" err="1" smtClean="0"/>
              <a:t>で</a:t>
            </a:r>
            <a:r>
              <a:rPr kumimoji="1" lang="ja-JP" altLang="en-US" dirty="0" err="1" smtClean="0"/>
              <a:t>の</a:t>
            </a:r>
            <a:r>
              <a:rPr kumimoji="1" lang="ja-JP" altLang="en-US" dirty="0" smtClean="0"/>
              <a:t>行動実験</a:t>
            </a:r>
            <a:endParaRPr kumimoji="1" lang="en-US" altLang="ja-JP" dirty="0" smtClean="0"/>
          </a:p>
          <a:p>
            <a:pPr lvl="1"/>
            <a:r>
              <a:rPr kumimoji="1" lang="ja-JP" altLang="en-US" dirty="0" smtClean="0"/>
              <a:t>他によく用いられる方法：特定の表象に干渉するような材料を用いる．例：視覚的イメージを用いた思考には，視覚的な刺激が妨害となる．</a:t>
            </a:r>
            <a:endParaRPr kumimoji="1" lang="en-US" altLang="ja-JP" dirty="0" smtClean="0"/>
          </a:p>
          <a:p>
            <a:r>
              <a:rPr lang="en-US" altLang="ja-JP" dirty="0" err="1" smtClean="0"/>
              <a:t>fMRI</a:t>
            </a:r>
            <a:r>
              <a:rPr lang="en-US" altLang="ja-JP" dirty="0" smtClean="0"/>
              <a:t> </a:t>
            </a:r>
            <a:r>
              <a:rPr lang="ja-JP" altLang="en-US" dirty="0" smtClean="0"/>
              <a:t>は，表象や情報処理について，さらに証拠を提供する．</a:t>
            </a:r>
            <a:endParaRPr lang="en-US" altLang="ja-JP" dirty="0" smtClean="0"/>
          </a:p>
          <a:p>
            <a:pPr lvl="1"/>
            <a:r>
              <a:rPr lang="ja-JP" altLang="en-US" dirty="0" smtClean="0"/>
              <a:t>例：</a:t>
            </a:r>
            <a:r>
              <a:rPr lang="en-US" altLang="ja-JP" dirty="0" err="1" smtClean="0"/>
              <a:t>Dehanene</a:t>
            </a:r>
            <a:r>
              <a:rPr lang="en-US" altLang="ja-JP" dirty="0" smtClean="0"/>
              <a:t> </a:t>
            </a:r>
            <a:r>
              <a:rPr lang="ja-JP" altLang="en-US" dirty="0" smtClean="0"/>
              <a:t>ほか</a:t>
            </a:r>
            <a:r>
              <a:rPr lang="en-US" altLang="ja-JP" dirty="0" smtClean="0"/>
              <a:t>(1999) </a:t>
            </a:r>
            <a:r>
              <a:rPr lang="ja-JP" altLang="en-US" dirty="0" smtClean="0"/>
              <a:t>では，行動実験と</a:t>
            </a:r>
            <a:r>
              <a:rPr lang="en-US" altLang="ja-JP" dirty="0" err="1" smtClean="0"/>
              <a:t>fMRI</a:t>
            </a:r>
            <a:r>
              <a:rPr lang="ja-JP" altLang="en-US" dirty="0" smtClean="0"/>
              <a:t>実験が同じ結論を支持．</a:t>
            </a:r>
            <a:endParaRPr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脳機能計測の技法</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Cell Recording</a:t>
            </a:r>
            <a:r>
              <a:rPr kumimoji="1" lang="ja-JP" altLang="en-US" dirty="0" smtClean="0"/>
              <a:t>：神経細胞の応答を直接に計測．人間で行うことは難しい．</a:t>
            </a:r>
            <a:endParaRPr kumimoji="1" lang="en-US" altLang="ja-JP" dirty="0" smtClean="0"/>
          </a:p>
          <a:p>
            <a:r>
              <a:rPr kumimoji="1" lang="en-US" altLang="ja-JP" dirty="0" smtClean="0"/>
              <a:t>Electroencephalogram</a:t>
            </a:r>
            <a:r>
              <a:rPr lang="ja-JP" altLang="en-US" dirty="0"/>
              <a:t>（</a:t>
            </a:r>
            <a:r>
              <a:rPr kumimoji="1" lang="en-US" altLang="ja-JP" dirty="0" smtClean="0"/>
              <a:t>EEG</a:t>
            </a:r>
            <a:r>
              <a:rPr lang="ja-JP" altLang="en-US" dirty="0" err="1" smtClean="0"/>
              <a:t>，</a:t>
            </a:r>
            <a:r>
              <a:rPr lang="ja-JP" altLang="en-US" dirty="0" smtClean="0"/>
              <a:t>脳電図）：脳活動により発生する電場信号を測定．</a:t>
            </a:r>
            <a:endParaRPr lang="en-US" altLang="ja-JP" dirty="0" smtClean="0"/>
          </a:p>
          <a:p>
            <a:pPr lvl="1"/>
            <a:r>
              <a:rPr lang="en-US" altLang="ja-JP" dirty="0" smtClean="0"/>
              <a:t>Event-related potential (ERP)</a:t>
            </a:r>
            <a:r>
              <a:rPr lang="ja-JP" altLang="en-US" dirty="0" smtClean="0"/>
              <a:t>：特定の事象に付随して生じる，非常に小さな信号変化をとらえる．</a:t>
            </a:r>
            <a:endParaRPr lang="en-US" altLang="ja-JP" dirty="0" smtClean="0"/>
          </a:p>
          <a:p>
            <a:r>
              <a:rPr kumimoji="1" lang="en-US" altLang="ja-JP" dirty="0" err="1" smtClean="0"/>
              <a:t>Magnetoencephalogram</a:t>
            </a:r>
            <a:r>
              <a:rPr kumimoji="1" lang="ja-JP" altLang="en-US" dirty="0" smtClean="0"/>
              <a:t>（</a:t>
            </a:r>
            <a:r>
              <a:rPr kumimoji="1" lang="en-US" altLang="ja-JP" dirty="0" smtClean="0"/>
              <a:t>MEG</a:t>
            </a:r>
            <a:r>
              <a:rPr kumimoji="1" lang="ja-JP" altLang="en-US" dirty="0" err="1" smtClean="0"/>
              <a:t>，</a:t>
            </a:r>
            <a:r>
              <a:rPr kumimoji="1" lang="ja-JP" altLang="en-US" dirty="0" smtClean="0"/>
              <a:t>脳磁図）：脳活動により発生する磁場信号を測定．</a:t>
            </a:r>
            <a:endParaRPr kumimoji="1"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表象や情報処理に関して，</a:t>
            </a:r>
            <a:r>
              <a:rPr kumimoji="1" lang="ja-JP" altLang="en-US" dirty="0" smtClean="0"/>
              <a:t>行動実験では明らかにしにくい事実がわかることもある．</a:t>
            </a:r>
            <a:endParaRPr kumimoji="1" lang="en-US" altLang="ja-JP" dirty="0" smtClean="0"/>
          </a:p>
          <a:p>
            <a:pPr lvl="1"/>
            <a:r>
              <a:rPr lang="en-US" altLang="ja-JP" dirty="0" err="1" smtClean="0"/>
              <a:t>Masataka</a:t>
            </a:r>
            <a:r>
              <a:rPr lang="en-US" altLang="ja-JP" dirty="0" smtClean="0"/>
              <a:t> </a:t>
            </a:r>
            <a:r>
              <a:rPr lang="ja-JP" altLang="en-US" dirty="0" smtClean="0"/>
              <a:t>ほか（</a:t>
            </a:r>
            <a:r>
              <a:rPr lang="en-US" altLang="ja-JP" dirty="0" smtClean="0"/>
              <a:t>2007</a:t>
            </a:r>
            <a:r>
              <a:rPr lang="ja-JP" altLang="en-US" dirty="0" smtClean="0"/>
              <a:t>）．ローマ数字（たとえば，</a:t>
            </a:r>
            <a:r>
              <a:rPr lang="en-US" altLang="ja-JP" dirty="0" smtClean="0"/>
              <a:t>CMXCIX</a:t>
            </a:r>
            <a:r>
              <a:rPr lang="ja-JP" altLang="en-US" dirty="0" smtClean="0"/>
              <a:t>）の学習を進めるにつれて，活動する脳部位がどのように変化するかを追跡．アルファベットが数字としての意味を持つようになると，まだうまく数字を読めなくても，頭頂領域（数処理に関与）に活性化が認められるようになる．</a:t>
            </a:r>
            <a:endParaRPr lang="en-US" altLang="ja-JP" dirty="0" smtClean="0"/>
          </a:p>
          <a:p>
            <a:pPr lvl="1"/>
            <a:r>
              <a:rPr kumimoji="1" lang="ja-JP" altLang="en-US" dirty="0" smtClean="0"/>
              <a:t>頭頂間溝は，おそらくは数字に特化した数表象システム．空間的あるいは順序的要素を持つが数字ではないもの（アルファベット，曜日など）には関与しない．</a:t>
            </a:r>
            <a:endParaRPr kumimoji="1"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30</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a:t>
            </a:r>
            <a:r>
              <a:rPr kumimoji="1" lang="ja-JP" altLang="en-US" dirty="0" smtClean="0"/>
              <a:t>世紀の心理学と脳科学</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根本的な</a:t>
            </a:r>
            <a:r>
              <a:rPr lang="ja-JP" altLang="en-US" dirty="0" smtClean="0"/>
              <a:t>問い：</a:t>
            </a:r>
            <a:r>
              <a:rPr kumimoji="1" lang="ja-JP" altLang="en-US" dirty="0" smtClean="0"/>
              <a:t>脳という物理世界の中で，「心」はどのように生じるのか？</a:t>
            </a:r>
            <a:endParaRPr kumimoji="1" lang="en-US" altLang="ja-JP" dirty="0" smtClean="0"/>
          </a:p>
          <a:p>
            <a:r>
              <a:rPr kumimoji="1" lang="en-US" altLang="ja-JP" dirty="0" smtClean="0"/>
              <a:t>The question for me is, how can the human mind occur in the physical universe? We now know that the world is governed by physics. We now understand the way biology nestles comfortably within that. The issue is, how will the mind do that as well?</a:t>
            </a:r>
          </a:p>
          <a:p>
            <a:pPr lvl="1"/>
            <a:r>
              <a:rPr lang="en-US" altLang="ja-JP" dirty="0" smtClean="0"/>
              <a:t>Allen Newell, December 4, 1991</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Allen Newell</a:t>
            </a:r>
            <a:endParaRPr kumimoji="1" lang="ja-JP" altLang="en-US" dirty="0"/>
          </a:p>
        </p:txBody>
      </p:sp>
      <p:pic>
        <p:nvPicPr>
          <p:cNvPr id="5" name="コンテンツ プレースホルダ 4" descr="newellb&amp;w2.gif"/>
          <p:cNvPicPr>
            <a:picLocks noGrp="1" noChangeAspect="1"/>
          </p:cNvPicPr>
          <p:nvPr>
            <p:ph idx="1"/>
          </p:nvPr>
        </p:nvPicPr>
        <p:blipFill>
          <a:blip r:embed="rId2" cstate="print"/>
          <a:stretch>
            <a:fillRect/>
          </a:stretch>
        </p:blipFill>
        <p:spPr>
          <a:xfrm>
            <a:off x="1475656" y="1484784"/>
            <a:ext cx="6480720" cy="4379396"/>
          </a:xfrm>
        </p:spPr>
      </p:pic>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32</a:t>
            </a:fld>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ACT-R</a:t>
            </a:r>
            <a:r>
              <a:rPr kumimoji="1" lang="ja-JP" altLang="en-US" dirty="0" smtClean="0"/>
              <a:t>理論：</a:t>
            </a:r>
            <a:r>
              <a:rPr kumimoji="1" lang="en-US" altLang="ja-JP" dirty="0" smtClean="0"/>
              <a:t>John Anderson </a:t>
            </a:r>
            <a:r>
              <a:rPr kumimoji="1" lang="ja-JP" altLang="en-US" dirty="0" smtClean="0"/>
              <a:t>の挑戦</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en-US" altLang="ja-JP" dirty="0" smtClean="0"/>
              <a:t>ACT-R</a:t>
            </a:r>
            <a:r>
              <a:rPr kumimoji="1" lang="ja-JP" altLang="en-US" dirty="0" smtClean="0"/>
              <a:t>：</a:t>
            </a:r>
            <a:r>
              <a:rPr kumimoji="1" lang="en-US" altLang="ja-JP" dirty="0" smtClean="0"/>
              <a:t>Cognitive architecture </a:t>
            </a:r>
            <a:r>
              <a:rPr kumimoji="1" lang="ja-JP" altLang="en-US" dirty="0" smtClean="0"/>
              <a:t>の理論</a:t>
            </a:r>
            <a:endParaRPr kumimoji="1" lang="en-US" altLang="ja-JP" dirty="0" smtClean="0"/>
          </a:p>
          <a:p>
            <a:r>
              <a:rPr kumimoji="1" lang="en-US" altLang="ja-JP" dirty="0" smtClean="0"/>
              <a:t>My question leads me down </a:t>
            </a:r>
            <a:r>
              <a:rPr lang="en-US" altLang="ja-JP" dirty="0" smtClean="0"/>
              <a:t>to worry about the </a:t>
            </a:r>
            <a:r>
              <a:rPr lang="en-US" altLang="ja-JP" b="1" dirty="0" smtClean="0">
                <a:solidFill>
                  <a:srgbClr val="FF0000"/>
                </a:solidFill>
              </a:rPr>
              <a:t>architecture</a:t>
            </a:r>
            <a:r>
              <a:rPr lang="en-US" altLang="ja-JP" dirty="0" smtClean="0"/>
              <a:t>. </a:t>
            </a:r>
          </a:p>
          <a:p>
            <a:pPr lvl="1"/>
            <a:r>
              <a:rPr kumimoji="1" lang="en-US" altLang="ja-JP" dirty="0" smtClean="0"/>
              <a:t>Newell </a:t>
            </a:r>
            <a:r>
              <a:rPr kumimoji="1" lang="ja-JP" altLang="en-US" dirty="0" smtClean="0"/>
              <a:t>の </a:t>
            </a:r>
            <a:r>
              <a:rPr kumimoji="1" lang="en-US" altLang="ja-JP" dirty="0" smtClean="0"/>
              <a:t>lecture </a:t>
            </a:r>
            <a:r>
              <a:rPr kumimoji="1" lang="ja-JP" altLang="en-US" dirty="0" smtClean="0"/>
              <a:t>のつづき</a:t>
            </a:r>
            <a:endParaRPr kumimoji="1" lang="en-US" altLang="ja-JP" dirty="0" smtClean="0"/>
          </a:p>
          <a:p>
            <a:r>
              <a:rPr kumimoji="1" lang="en-US" altLang="ja-JP" dirty="0" smtClean="0"/>
              <a:t>A cognitive architecture is a specification of the </a:t>
            </a:r>
            <a:r>
              <a:rPr kumimoji="1" lang="en-US" altLang="ja-JP" u="sng" dirty="0" smtClean="0"/>
              <a:t>structure</a:t>
            </a:r>
            <a:r>
              <a:rPr kumimoji="1" lang="en-US" altLang="ja-JP" dirty="0" smtClean="0"/>
              <a:t> of the brain at the level of abstraction that explains how it </a:t>
            </a:r>
            <a:r>
              <a:rPr lang="en-US" altLang="ja-JP" dirty="0" smtClean="0"/>
              <a:t>a</a:t>
            </a:r>
            <a:r>
              <a:rPr kumimoji="1" lang="en-US" altLang="ja-JP" dirty="0" smtClean="0"/>
              <a:t>chieves the </a:t>
            </a:r>
            <a:r>
              <a:rPr kumimoji="1" lang="en-US" altLang="ja-JP" u="sng" dirty="0" smtClean="0"/>
              <a:t>function</a:t>
            </a:r>
            <a:r>
              <a:rPr kumimoji="1" lang="en-US" altLang="ja-JP" dirty="0" smtClean="0"/>
              <a:t> of the mind. </a:t>
            </a:r>
          </a:p>
          <a:p>
            <a:pPr lvl="1"/>
            <a:r>
              <a:rPr kumimoji="1" lang="en-US" altLang="ja-JP" sz="2600" dirty="0" smtClean="0"/>
              <a:t>Anderson, J. R. (2007). </a:t>
            </a:r>
            <a:r>
              <a:rPr kumimoji="1" lang="en-US" altLang="ja-JP" sz="2600" i="1" dirty="0" smtClean="0"/>
              <a:t>How can the human mind occur in the physical universe? </a:t>
            </a:r>
            <a:r>
              <a:rPr kumimoji="1" lang="en-US" altLang="ja-JP" sz="2600" dirty="0" smtClean="0"/>
              <a:t>Oxford University Press.</a:t>
            </a:r>
            <a:endParaRPr kumimoji="1" lang="ja-JP" altLang="en-US" sz="2600"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脳部位と対応づけられたモジュール</a:t>
            </a:r>
            <a:endParaRPr kumimoji="1" lang="en-US" altLang="ja-JP" dirty="0" smtClean="0"/>
          </a:p>
          <a:p>
            <a:pPr lvl="1"/>
            <a:r>
              <a:rPr lang="ja-JP" altLang="en-US" dirty="0"/>
              <a:t>宣言的</a:t>
            </a:r>
            <a:r>
              <a:rPr lang="ja-JP" altLang="en-US" dirty="0" smtClean="0"/>
              <a:t>モジュール，</a:t>
            </a:r>
            <a:endParaRPr lang="en-US" altLang="ja-JP" dirty="0" smtClean="0"/>
          </a:p>
          <a:p>
            <a:pPr lvl="1"/>
            <a:r>
              <a:rPr kumimoji="1" lang="ja-JP" altLang="en-US" dirty="0"/>
              <a:t>手続き的</a:t>
            </a:r>
            <a:r>
              <a:rPr kumimoji="1" lang="ja-JP" altLang="en-US" dirty="0" smtClean="0"/>
              <a:t>モジュール，</a:t>
            </a:r>
            <a:endParaRPr kumimoji="1" lang="en-US" altLang="ja-JP" dirty="0" smtClean="0"/>
          </a:p>
          <a:p>
            <a:pPr lvl="1"/>
            <a:r>
              <a:rPr lang="ja-JP" altLang="en-US" dirty="0" smtClean="0"/>
              <a:t>ゴールモジュール，・・・・</a:t>
            </a:r>
            <a:endParaRPr lang="en-US" altLang="ja-JP" dirty="0" smtClean="0"/>
          </a:p>
          <a:p>
            <a:r>
              <a:rPr kumimoji="1" lang="ja-JP" altLang="en-US" dirty="0" smtClean="0"/>
              <a:t>独立なモジュール</a:t>
            </a:r>
            <a:r>
              <a:rPr lang="ja-JP" altLang="en-US" dirty="0" smtClean="0"/>
              <a:t>での処理が組み合わされて，さまざまな行動が生み出される．</a:t>
            </a:r>
            <a:endParaRPr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ACT-R </a:t>
            </a:r>
            <a:r>
              <a:rPr kumimoji="1" lang="ja-JP" altLang="en-US" dirty="0" smtClean="0"/>
              <a:t>のモジュールと</a:t>
            </a:r>
            <a:r>
              <a:rPr kumimoji="1" lang="en-US" altLang="ja-JP" dirty="0" smtClean="0"/>
              <a:t/>
            </a:r>
            <a:br>
              <a:rPr kumimoji="1" lang="en-US" altLang="ja-JP" dirty="0" smtClean="0"/>
            </a:br>
            <a:r>
              <a:rPr kumimoji="1" lang="ja-JP" altLang="en-US" dirty="0" smtClean="0"/>
              <a:t>脳</a:t>
            </a:r>
            <a:r>
              <a:rPr kumimoji="1" lang="ja-JP" altLang="en-US" dirty="0" smtClean="0"/>
              <a:t>部位との対応</a:t>
            </a:r>
            <a:endParaRPr kumimoji="1" lang="ja-JP" altLang="en-US" dirty="0"/>
          </a:p>
        </p:txBody>
      </p:sp>
      <p:pic>
        <p:nvPicPr>
          <p:cNvPr id="4" name="コンテンツ プレースホルダ 3" descr="ACTmodule.png"/>
          <p:cNvPicPr>
            <a:picLocks noGrp="1" noChangeAspect="1"/>
          </p:cNvPicPr>
          <p:nvPr>
            <p:ph idx="1"/>
          </p:nvPr>
        </p:nvPicPr>
        <p:blipFill>
          <a:blip r:embed="rId2"/>
          <a:stretch>
            <a:fillRect/>
          </a:stretch>
        </p:blipFill>
        <p:spPr>
          <a:xfrm>
            <a:off x="1928794" y="1428736"/>
            <a:ext cx="5195911" cy="4872849"/>
          </a:xfrm>
        </p:spPr>
      </p:pic>
      <p:sp>
        <p:nvSpPr>
          <p:cNvPr id="5" name="角丸四角形 4"/>
          <p:cNvSpPr/>
          <p:nvPr/>
        </p:nvSpPr>
        <p:spPr>
          <a:xfrm>
            <a:off x="6286512" y="2214554"/>
            <a:ext cx="142876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Fusiform</a:t>
            </a:r>
            <a:endParaRPr kumimoji="1" lang="en-US" altLang="ja-JP" dirty="0" smtClean="0"/>
          </a:p>
          <a:p>
            <a:pPr algn="ctr"/>
            <a:r>
              <a:rPr lang="en-US" altLang="ja-JP" dirty="0" err="1" smtClean="0"/>
              <a:t>Gyrus</a:t>
            </a:r>
            <a:endParaRPr kumimoji="1" lang="ja-JP" altLang="en-US" dirty="0"/>
          </a:p>
        </p:txBody>
      </p:sp>
      <p:sp>
        <p:nvSpPr>
          <p:cNvPr id="6" name="角丸四角形 5"/>
          <p:cNvSpPr/>
          <p:nvPr/>
        </p:nvSpPr>
        <p:spPr>
          <a:xfrm>
            <a:off x="6929454" y="4000504"/>
            <a:ext cx="142876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Posterior</a:t>
            </a:r>
          </a:p>
          <a:p>
            <a:pPr algn="ctr"/>
            <a:r>
              <a:rPr kumimoji="1" lang="en-US" altLang="ja-JP" dirty="0" smtClean="0"/>
              <a:t>Parietal Cortex</a:t>
            </a:r>
            <a:endParaRPr kumimoji="1" lang="ja-JP" altLang="en-US" dirty="0"/>
          </a:p>
        </p:txBody>
      </p:sp>
      <p:sp>
        <p:nvSpPr>
          <p:cNvPr id="9" name="角丸四角形 8"/>
          <p:cNvSpPr/>
          <p:nvPr/>
        </p:nvSpPr>
        <p:spPr>
          <a:xfrm>
            <a:off x="1000100" y="4071942"/>
            <a:ext cx="142876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Prefrontal</a:t>
            </a:r>
          </a:p>
          <a:p>
            <a:pPr algn="ctr"/>
            <a:r>
              <a:rPr lang="en-US" altLang="ja-JP" dirty="0" smtClean="0"/>
              <a:t>Cortex</a:t>
            </a:r>
            <a:endParaRPr kumimoji="1" lang="ja-JP" altLang="en-US" dirty="0"/>
          </a:p>
        </p:txBody>
      </p:sp>
      <p:sp>
        <p:nvSpPr>
          <p:cNvPr id="10" name="角丸四角形 9"/>
          <p:cNvSpPr/>
          <p:nvPr/>
        </p:nvSpPr>
        <p:spPr>
          <a:xfrm>
            <a:off x="5357818" y="5572140"/>
            <a:ext cx="142876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Anterior</a:t>
            </a:r>
          </a:p>
          <a:p>
            <a:pPr algn="ctr"/>
            <a:r>
              <a:rPr lang="en-US" altLang="ja-JP" dirty="0" err="1" smtClean="0"/>
              <a:t>Cingulate</a:t>
            </a:r>
            <a:endParaRPr lang="en-US" altLang="ja-JP" dirty="0" smtClean="0"/>
          </a:p>
          <a:p>
            <a:pPr algn="ctr"/>
            <a:r>
              <a:rPr kumimoji="1" lang="en-US" altLang="ja-JP" dirty="0" smtClean="0"/>
              <a:t>Cortex</a:t>
            </a:r>
            <a:endParaRPr kumimoji="1" lang="ja-JP" altLang="en-US" dirty="0"/>
          </a:p>
        </p:txBody>
      </p:sp>
      <p:sp>
        <p:nvSpPr>
          <p:cNvPr id="11" name="角丸四角形 10"/>
          <p:cNvSpPr/>
          <p:nvPr/>
        </p:nvSpPr>
        <p:spPr>
          <a:xfrm>
            <a:off x="1500166" y="5357826"/>
            <a:ext cx="142876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Basal</a:t>
            </a:r>
          </a:p>
          <a:p>
            <a:pPr algn="ctr"/>
            <a:r>
              <a:rPr kumimoji="1" lang="en-US" altLang="ja-JP" dirty="0" smtClean="0"/>
              <a:t>ganglia</a:t>
            </a: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提案する </a:t>
            </a:r>
            <a:r>
              <a:rPr lang="en-US" altLang="ja-JP" dirty="0" smtClean="0"/>
              <a:t>architecture </a:t>
            </a:r>
            <a:r>
              <a:rPr lang="ja-JP" altLang="en-US" dirty="0" smtClean="0"/>
              <a:t>のもとで，実際に動作するモデルを構築．</a:t>
            </a:r>
            <a:endParaRPr lang="ja-JP" altLang="en-US" dirty="0"/>
          </a:p>
          <a:p>
            <a:r>
              <a:rPr lang="ja-JP" altLang="en-US" dirty="0"/>
              <a:t>いつ</a:t>
            </a:r>
            <a:r>
              <a:rPr lang="ja-JP" altLang="en-US" dirty="0" smtClean="0"/>
              <a:t>，どのモジュールが動作しているかということから，特定部位における </a:t>
            </a:r>
            <a:r>
              <a:rPr lang="en-US" altLang="ja-JP" dirty="0" err="1" smtClean="0"/>
              <a:t>fMRI</a:t>
            </a:r>
            <a:r>
              <a:rPr lang="en-US" altLang="ja-JP" dirty="0" smtClean="0"/>
              <a:t> </a:t>
            </a:r>
            <a:r>
              <a:rPr lang="ja-JP" altLang="en-US" dirty="0" smtClean="0"/>
              <a:t>の </a:t>
            </a:r>
            <a:r>
              <a:rPr lang="en-US" altLang="ja-JP" dirty="0" smtClean="0"/>
              <a:t>BOLD </a:t>
            </a:r>
            <a:r>
              <a:rPr lang="ja-JP" altLang="en-US" dirty="0" smtClean="0"/>
              <a:t>信号を予測．</a:t>
            </a:r>
            <a:r>
              <a:rPr lang="ja-JP" altLang="en-US" dirty="0"/>
              <a:t>実際のデータ</a:t>
            </a:r>
            <a:r>
              <a:rPr lang="ja-JP" altLang="en-US" dirty="0" smtClean="0"/>
              <a:t>と照合する．</a:t>
            </a:r>
            <a:endParaRPr lang="en-US" altLang="ja-JP" dirty="0" smtClean="0"/>
          </a:p>
          <a:p>
            <a:r>
              <a:rPr kumimoji="1" lang="ja-JP" altLang="en-US" dirty="0"/>
              <a:t>モデルの検証であるととも</a:t>
            </a:r>
            <a:r>
              <a:rPr kumimoji="1" lang="ja-JP" altLang="en-US" dirty="0" smtClean="0"/>
              <a:t>に，こうしたアプローチがうまくいくならば，提案する </a:t>
            </a:r>
            <a:r>
              <a:rPr kumimoji="1" lang="en-US" altLang="ja-JP" dirty="0" smtClean="0"/>
              <a:t>architecture </a:t>
            </a:r>
            <a:r>
              <a:rPr kumimoji="1" lang="ja-JP" altLang="en-US" dirty="0" smtClean="0"/>
              <a:t>の妥当性を支持することになる．</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小テスト</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err="1" smtClean="0"/>
              <a:t>fMRI</a:t>
            </a:r>
            <a:r>
              <a:rPr kumimoji="1" lang="en-US" altLang="ja-JP" dirty="0" smtClean="0"/>
              <a:t> </a:t>
            </a:r>
            <a:r>
              <a:rPr kumimoji="1" lang="ja-JP" altLang="en-US" dirty="0" smtClean="0"/>
              <a:t>は，ある課題を遂行中に，脳のどこが活動したかという</a:t>
            </a:r>
            <a:r>
              <a:rPr kumimoji="1" lang="ja-JP" altLang="en-US" u="sng" dirty="0" smtClean="0"/>
              <a:t>場所の情報</a:t>
            </a:r>
            <a:r>
              <a:rPr kumimoji="1" lang="ja-JP" altLang="en-US" dirty="0" smtClean="0"/>
              <a:t>を提供するにすぎない．認知心理学の関心は</a:t>
            </a:r>
            <a:r>
              <a:rPr kumimoji="1" lang="ja-JP" altLang="en-US" u="sng" dirty="0" smtClean="0"/>
              <a:t>情報処理メカニズム</a:t>
            </a:r>
            <a:r>
              <a:rPr kumimoji="1" lang="ja-JP" altLang="en-US" dirty="0" smtClean="0"/>
              <a:t>であり，処理の行われる場所を特定することにはあまり関心がない．それにもかかわらず，</a:t>
            </a:r>
            <a:r>
              <a:rPr kumimoji="1" lang="en-US" altLang="ja-JP" dirty="0" err="1" smtClean="0"/>
              <a:t>fMRI</a:t>
            </a:r>
            <a:r>
              <a:rPr kumimoji="1" lang="en-US" altLang="ja-JP" dirty="0" smtClean="0"/>
              <a:t> </a:t>
            </a:r>
            <a:r>
              <a:rPr kumimoji="1" lang="ja-JP" altLang="en-US" dirty="0" smtClean="0"/>
              <a:t>は認知心理学の研究に重要な貢献をすることができる．なぜ場所の情報から情報処理メカニズムが明らかになるのか，説明しなさい．</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38</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Positron Emission Tomography</a:t>
            </a:r>
            <a:r>
              <a:rPr lang="ja-JP" altLang="en-US" dirty="0" smtClean="0"/>
              <a:t>（</a:t>
            </a:r>
            <a:r>
              <a:rPr lang="en-US" altLang="ja-JP" dirty="0" smtClean="0"/>
              <a:t>PET</a:t>
            </a:r>
            <a:r>
              <a:rPr lang="ja-JP" altLang="en-US" dirty="0" err="1" smtClean="0"/>
              <a:t>，</a:t>
            </a:r>
            <a:r>
              <a:rPr lang="ja-JP" altLang="en-US" dirty="0" smtClean="0"/>
              <a:t>陽電子断層法</a:t>
            </a:r>
            <a:r>
              <a:rPr lang="ja-JP" altLang="en-US" dirty="0"/>
              <a:t>）</a:t>
            </a:r>
            <a:r>
              <a:rPr lang="ja-JP" altLang="en-US" dirty="0" smtClean="0"/>
              <a:t>：陽電子を放出して崩壊する放射性同位元素を血管に注入．脳まで運ばせて代謝や血流量を測定することで，活動部位を知る．</a:t>
            </a:r>
            <a:endParaRPr lang="en-US" altLang="ja-JP" dirty="0" smtClean="0"/>
          </a:p>
          <a:p>
            <a:r>
              <a:rPr lang="en-US" dirty="0" smtClean="0"/>
              <a:t>Near‐infrared Spectroscopy</a:t>
            </a:r>
            <a:r>
              <a:rPr lang="ja-JP" altLang="en-US" dirty="0" smtClean="0"/>
              <a:t>（</a:t>
            </a:r>
            <a:r>
              <a:rPr lang="en-US" altLang="ja-JP" dirty="0" smtClean="0"/>
              <a:t>NIRS</a:t>
            </a:r>
            <a:r>
              <a:rPr lang="ja-JP" altLang="en-US" dirty="0" err="1"/>
              <a:t>，</a:t>
            </a:r>
            <a:r>
              <a:rPr lang="ja-JP" altLang="en-US" dirty="0" smtClean="0"/>
              <a:t>近赤外分光法）：近赤外光を頭部から照射し，組織を透過してきた光から，酸化ヘモグロビンと脱酸化ヘモグロビンの変化量を算出</a:t>
            </a:r>
            <a:r>
              <a:rPr lang="ja-JP" altLang="en-US" dirty="0"/>
              <a:t>する</a:t>
            </a:r>
            <a:r>
              <a:rPr lang="ja-JP" altLang="en-US" dirty="0" smtClean="0"/>
              <a:t>．これを脳活動を知る手がかりとする．</a:t>
            </a:r>
            <a:endParaRPr lang="en-US" altLang="ja-JP" dirty="0" smtClean="0"/>
          </a:p>
          <a:p>
            <a:endParaRPr lang="en-US" altLang="ja-JP" dirty="0" smtClean="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functional Magnetic Resonance Imaging</a:t>
            </a:r>
            <a:r>
              <a:rPr kumimoji="1" lang="ja-JP" altLang="en-US" dirty="0" smtClean="0"/>
              <a:t>（</a:t>
            </a:r>
            <a:r>
              <a:rPr kumimoji="1" lang="en-US" altLang="ja-JP" b="1" dirty="0" err="1" smtClean="0">
                <a:solidFill>
                  <a:srgbClr val="FF0000"/>
                </a:solidFill>
              </a:rPr>
              <a:t>fMRI</a:t>
            </a:r>
            <a:r>
              <a:rPr lang="ja-JP" altLang="en-US" dirty="0" err="1" smtClean="0"/>
              <a:t>，</a:t>
            </a:r>
            <a:r>
              <a:rPr lang="ja-JP" altLang="en-US" dirty="0" smtClean="0"/>
              <a:t>機能的磁気共鳴画像法</a:t>
            </a:r>
            <a:r>
              <a:rPr kumimoji="1" lang="ja-JP" altLang="en-US" dirty="0" smtClean="0"/>
              <a:t>）</a:t>
            </a:r>
            <a:r>
              <a:rPr lang="ja-JP" altLang="en-US" dirty="0" smtClean="0"/>
              <a:t>：脱酸化ヘモグロビンは，</a:t>
            </a:r>
            <a:r>
              <a:rPr lang="en-US" altLang="ja-JP" dirty="0" smtClean="0"/>
              <a:t>MRI</a:t>
            </a:r>
            <a:r>
              <a:rPr lang="ja-JP" altLang="en-US" dirty="0"/>
              <a:t>スキャナ</a:t>
            </a:r>
            <a:r>
              <a:rPr lang="ja-JP" altLang="en-US" dirty="0" smtClean="0"/>
              <a:t>が作る磁場を乱し，</a:t>
            </a:r>
            <a:r>
              <a:rPr lang="en-US" altLang="ja-JP" dirty="0" smtClean="0"/>
              <a:t>MR</a:t>
            </a:r>
            <a:r>
              <a:rPr lang="ja-JP" altLang="en-US" dirty="0" smtClean="0"/>
              <a:t>信号を弱める．脳の活動部位には大量の血流が送られるため，酸化ヘモグロビン濃度が上昇し，</a:t>
            </a:r>
            <a:r>
              <a:rPr lang="en-US" altLang="ja-JP" dirty="0" smtClean="0"/>
              <a:t>MR</a:t>
            </a:r>
            <a:r>
              <a:rPr lang="ja-JP" altLang="en-US" dirty="0" smtClean="0"/>
              <a:t>信号が増強される．これを</a:t>
            </a:r>
            <a:r>
              <a:rPr lang="en-US" altLang="ja-JP" dirty="0" smtClean="0"/>
              <a:t>BOLD</a:t>
            </a:r>
            <a:r>
              <a:rPr lang="ja-JP" altLang="en-US" dirty="0" smtClean="0"/>
              <a:t>（</a:t>
            </a:r>
            <a:r>
              <a:rPr lang="en-US" altLang="ja-JP" dirty="0" smtClean="0"/>
              <a:t>blood oxygenation level dependency</a:t>
            </a:r>
            <a:r>
              <a:rPr lang="ja-JP" altLang="en-US" dirty="0" smtClean="0"/>
              <a:t>）効果と呼ぶ．</a:t>
            </a:r>
            <a:r>
              <a:rPr lang="en-US" altLang="ja-JP" dirty="0" smtClean="0"/>
              <a:t>BOLD</a:t>
            </a:r>
            <a:r>
              <a:rPr lang="ja-JP" altLang="en-US" dirty="0" smtClean="0"/>
              <a:t>効果による信号変化をとらえることで，脳の活動部位を知る．</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各種技法の位置づけ（時間</a:t>
            </a:r>
            <a:r>
              <a:rPr kumimoji="1" lang="en-US" altLang="ja-JP" dirty="0" smtClean="0"/>
              <a:t>-</a:t>
            </a:r>
            <a:r>
              <a:rPr kumimoji="1" lang="ja-JP" altLang="en-US" dirty="0" smtClean="0"/>
              <a:t>空間）</a:t>
            </a:r>
            <a:endParaRPr kumimoji="1" lang="ja-JP" altLang="en-US" dirty="0"/>
          </a:p>
        </p:txBody>
      </p:sp>
      <p:pic>
        <p:nvPicPr>
          <p:cNvPr id="4" name="コンテンツ プレースホルダ 3" descr="Fig13_40.png"/>
          <p:cNvPicPr>
            <a:picLocks noGrp="1" noChangeAspect="1"/>
          </p:cNvPicPr>
          <p:nvPr>
            <p:ph idx="1"/>
          </p:nvPr>
        </p:nvPicPr>
        <p:blipFill>
          <a:blip r:embed="rId2"/>
          <a:stretch>
            <a:fillRect/>
          </a:stretch>
        </p:blipFill>
        <p:spPr>
          <a:xfrm>
            <a:off x="1475900" y="1600200"/>
            <a:ext cx="6192199"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MRI</a:t>
            </a:r>
            <a:r>
              <a:rPr kumimoji="1" lang="ja-JP" altLang="en-US" dirty="0" smtClean="0"/>
              <a:t>スキャナに入った実験参加者</a:t>
            </a:r>
            <a:endParaRPr kumimoji="1" lang="ja-JP" altLang="en-US" dirty="0"/>
          </a:p>
        </p:txBody>
      </p:sp>
      <p:pic>
        <p:nvPicPr>
          <p:cNvPr id="5" name="コンテンツ プレースホルダ 4" descr="pad.jpg"/>
          <p:cNvPicPr>
            <a:picLocks noGrp="1" noChangeAspect="1"/>
          </p:cNvPicPr>
          <p:nvPr>
            <p:ph idx="1"/>
          </p:nvPr>
        </p:nvPicPr>
        <p:blipFill>
          <a:blip r:embed="rId2" cstate="print"/>
          <a:stretch>
            <a:fillRect/>
          </a:stretch>
        </p:blipFill>
        <p:spPr>
          <a:xfrm>
            <a:off x="1159848" y="1600200"/>
            <a:ext cx="6824304" cy="4525963"/>
          </a:xfrm>
        </p:spPr>
      </p:pic>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解剖画像</a:t>
            </a:r>
            <a:endParaRPr kumimoji="1" lang="ja-JP" altLang="en-US" dirty="0"/>
          </a:p>
        </p:txBody>
      </p:sp>
      <p:pic>
        <p:nvPicPr>
          <p:cNvPr id="4" name="コンテンツ プレースホルダ 3" descr="T1image12.png"/>
          <p:cNvPicPr>
            <a:picLocks noGrp="1" noChangeAspect="1"/>
          </p:cNvPicPr>
          <p:nvPr>
            <p:ph idx="1"/>
          </p:nvPr>
        </p:nvPicPr>
        <p:blipFill>
          <a:blip r:embed="rId2" cstate="print"/>
          <a:stretch>
            <a:fillRect/>
          </a:stretch>
        </p:blipFill>
        <p:spPr>
          <a:xfrm>
            <a:off x="2285984" y="1571612"/>
            <a:ext cx="5000660" cy="5000660"/>
          </a:xfrm>
        </p:spPr>
      </p:pic>
      <p:sp>
        <p:nvSpPr>
          <p:cNvPr id="5" name="スライド番号プレースホルダ 4"/>
          <p:cNvSpPr>
            <a:spLocks noGrp="1"/>
          </p:cNvSpPr>
          <p:nvPr>
            <p:ph type="sldNum" sz="quarter" idx="12"/>
          </p:nvPr>
        </p:nvSpPr>
        <p:spPr/>
        <p:txBody>
          <a:bodyPr/>
          <a:lstStyle/>
          <a:p>
            <a:fld id="{6EE124AE-617B-480E-96DC-58DFA952F663}"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解剖画像からわかること</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BOLD</a:t>
            </a:r>
            <a:r>
              <a:rPr kumimoji="1" lang="ja-JP" altLang="en-US" dirty="0" smtClean="0"/>
              <a:t>効果を利用した「機能画像」ではなく，通常の</a:t>
            </a:r>
            <a:r>
              <a:rPr kumimoji="1" lang="en-US" altLang="ja-JP" dirty="0" smtClean="0"/>
              <a:t>MR</a:t>
            </a:r>
            <a:r>
              <a:rPr kumimoji="1" lang="ja-JP" altLang="en-US" dirty="0" smtClean="0"/>
              <a:t>信号から構成できる「解剖画像」からも，心理学的に興味深い知見が得られる．</a:t>
            </a:r>
            <a:endParaRPr kumimoji="1" lang="en-US" altLang="ja-JP" dirty="0" smtClean="0"/>
          </a:p>
          <a:p>
            <a:pPr lvl="1"/>
            <a:r>
              <a:rPr lang="ja-JP" altLang="en-US" dirty="0"/>
              <a:t>文法能力の高さ</a:t>
            </a:r>
            <a:r>
              <a:rPr lang="ja-JP" altLang="en-US" dirty="0" smtClean="0"/>
              <a:t>と，左脳のサイズに関連</a:t>
            </a:r>
            <a:r>
              <a:rPr lang="ja-JP" altLang="en-US" dirty="0" smtClean="0"/>
              <a:t>（東京大学・酒井邦</a:t>
            </a:r>
            <a:r>
              <a:rPr lang="ja-JP" altLang="en-US" dirty="0" smtClean="0"/>
              <a:t>嘉先生</a:t>
            </a:r>
            <a:r>
              <a:rPr lang="ja-JP" altLang="en-US" dirty="0" smtClean="0"/>
              <a:t>）</a:t>
            </a:r>
            <a:endParaRPr lang="en-US" altLang="ja-JP" dirty="0" smtClean="0"/>
          </a:p>
          <a:p>
            <a:pPr lvl="1"/>
            <a:r>
              <a:rPr kumimoji="1" lang="ja-JP" altLang="en-US" dirty="0" smtClean="0"/>
              <a:t>言語性</a:t>
            </a:r>
            <a:r>
              <a:rPr kumimoji="1" lang="en-US" altLang="ja-JP" dirty="0" smtClean="0"/>
              <a:t>IQ</a:t>
            </a:r>
            <a:r>
              <a:rPr lang="ja-JP" altLang="en-US" dirty="0" smtClean="0"/>
              <a:t>および非言語性</a:t>
            </a:r>
            <a:r>
              <a:rPr lang="en-US" altLang="ja-JP" dirty="0" smtClean="0"/>
              <a:t>IQ</a:t>
            </a:r>
            <a:r>
              <a:rPr lang="ja-JP" altLang="en-US" dirty="0" smtClean="0"/>
              <a:t>の</a:t>
            </a:r>
            <a:r>
              <a:rPr kumimoji="1" lang="ja-JP" altLang="en-US" dirty="0" smtClean="0"/>
              <a:t>変化が，特定の脳領域での神経細胞（</a:t>
            </a:r>
            <a:r>
              <a:rPr kumimoji="1" lang="en-US" altLang="ja-JP" dirty="0" smtClean="0"/>
              <a:t>grey matter</a:t>
            </a:r>
            <a:r>
              <a:rPr kumimoji="1" lang="ja-JP" altLang="en-US" dirty="0" smtClean="0"/>
              <a:t>）密度と相関</a:t>
            </a:r>
            <a:r>
              <a:rPr kumimoji="1" lang="ja-JP" altLang="en-US" dirty="0" smtClean="0"/>
              <a:t>する．</a:t>
            </a:r>
            <a:endParaRPr kumimoji="1" lang="ja-JP" altLang="en-US" dirty="0"/>
          </a:p>
        </p:txBody>
      </p:sp>
      <p:sp>
        <p:nvSpPr>
          <p:cNvPr id="4" name="スライド番号プレースホルダ 3"/>
          <p:cNvSpPr>
            <a:spLocks noGrp="1"/>
          </p:cNvSpPr>
          <p:nvPr>
            <p:ph type="sldNum" sz="quarter" idx="12"/>
          </p:nvPr>
        </p:nvSpPr>
        <p:spPr/>
        <p:txBody>
          <a:bodyPr/>
          <a:lstStyle/>
          <a:p>
            <a:fld id="{6EE124AE-617B-480E-96DC-58DFA952F663}"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2015</Words>
  <Application>Microsoft Office PowerPoint</Application>
  <PresentationFormat>画面に合わせる (4:3)</PresentationFormat>
  <Paragraphs>185</Paragraphs>
  <Slides>38</Slides>
  <Notes>1</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人間科学概論 第５回：心理学と脳科学の融合</vt:lpstr>
      <vt:lpstr>今日の学習</vt:lpstr>
      <vt:lpstr>脳機能計測の技法</vt:lpstr>
      <vt:lpstr>スライド 4</vt:lpstr>
      <vt:lpstr>スライド 5</vt:lpstr>
      <vt:lpstr>各種技法の位置づけ（時間-空間）</vt:lpstr>
      <vt:lpstr>MRIスキャナに入った実験参加者</vt:lpstr>
      <vt:lpstr>解剖画像</vt:lpstr>
      <vt:lpstr>解剖画像からわかること</vt:lpstr>
      <vt:lpstr>言語性IQの変化と相関する領域</vt:lpstr>
      <vt:lpstr>スライド 11</vt:lpstr>
      <vt:lpstr>非言語性IQの変化と相関する領域</vt:lpstr>
      <vt:lpstr>スライド 13</vt:lpstr>
      <vt:lpstr>fMRI研究での基本的関心</vt:lpstr>
      <vt:lpstr>右手の開閉実験</vt:lpstr>
      <vt:lpstr>fMRIのデータ処理</vt:lpstr>
      <vt:lpstr>個人レベル解析の結果</vt:lpstr>
      <vt:lpstr>グループレベル解析の結果</vt:lpstr>
      <vt:lpstr>グループレベル解析の結果</vt:lpstr>
      <vt:lpstr>「脳が活性化」はよい教材？</vt:lpstr>
      <vt:lpstr>スライド 21</vt:lpstr>
      <vt:lpstr>概算と計算を支える知識表象</vt:lpstr>
      <vt:lpstr>行動実験</vt:lpstr>
      <vt:lpstr>行動実験</vt:lpstr>
      <vt:lpstr>fMRI実験</vt:lpstr>
      <vt:lpstr>スライド 26</vt:lpstr>
      <vt:lpstr>スライド 27</vt:lpstr>
      <vt:lpstr>スライド 28</vt:lpstr>
      <vt:lpstr>心理学研究への貢献</vt:lpstr>
      <vt:lpstr>スライド 30</vt:lpstr>
      <vt:lpstr>21世紀の心理学と脳科学</vt:lpstr>
      <vt:lpstr>Allen Newell</vt:lpstr>
      <vt:lpstr>ACT-R理論：John Anderson の挑戦</vt:lpstr>
      <vt:lpstr>スライド 34</vt:lpstr>
      <vt:lpstr>ACT-R のモジュールと 脳部位との対応</vt:lpstr>
      <vt:lpstr>スライド 36</vt:lpstr>
      <vt:lpstr>スライド 37</vt:lpstr>
      <vt:lpstr>小テスト</vt:lpstr>
    </vt:vector>
  </TitlesOfParts>
  <Company>Aoyama Gakuin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心理学概論 第７回：心理学と脳科学の融合</dc:title>
  <dc:creator>Atsushi TERAO</dc:creator>
  <cp:lastModifiedBy>Atsushi Terao</cp:lastModifiedBy>
  <cp:revision>111</cp:revision>
  <dcterms:created xsi:type="dcterms:W3CDTF">2009-11-16T14:28:35Z</dcterms:created>
  <dcterms:modified xsi:type="dcterms:W3CDTF">2013-10-28T02:47:28Z</dcterms:modified>
</cp:coreProperties>
</file>